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3"/>
  </p:notesMasterIdLst>
  <p:sldIdLst>
    <p:sldId id="256" r:id="rId2"/>
    <p:sldId id="257" r:id="rId3"/>
    <p:sldId id="258" r:id="rId4"/>
    <p:sldId id="259" r:id="rId5"/>
    <p:sldId id="260" r:id="rId6"/>
    <p:sldId id="267"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Lst>
  <p:sldSz cx="5327650" cy="7559675"/>
  <p:notesSz cx="6858000" cy="9144000"/>
  <p:embeddedFontLst>
    <p:embeddedFont>
      <p:font typeface="Abadi" panose="020B0604020104020204" pitchFamily="34" charset="0"/>
      <p:regular r:id="rId54"/>
    </p:embeddedFont>
    <p:embeddedFont>
      <p:font typeface="Impact" panose="020B0806030902050204" pitchFamily="34" charset="0"/>
      <p:regular r:id="rId55"/>
    </p:embeddedFont>
    <p:embeddedFont>
      <p:font typeface="Libre Franklin Black" pitchFamily="2" charset="0"/>
      <p:bold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167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B705423-62AE-49EA-8896-7DD17EDD364A}">
  <a:tblStyle styleId="{DB705423-62AE-49EA-8896-7DD17EDD364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A7CF0A8-BA39-480B-BBEA-4047B615AB49}"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3234" y="84"/>
      </p:cViewPr>
      <p:guideLst>
        <p:guide orient="horz" pos="2381"/>
        <p:guide pos="167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1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5: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12: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4: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5: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6: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7: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8: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9: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20: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21: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22: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23: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24: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25: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6: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27: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8: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9: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30: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1: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2: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3: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34: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5: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6: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7: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8: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9: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40: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41: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42: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 name="Google Shape;39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43: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44: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45: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46: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7: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48: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49: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0: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4" name="Google Shape;464;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p51: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52: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53: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54: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2" name="Google Shape;492;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3" name="Google Shape;493;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55: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1" name="Google Shape;501;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6: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6" name="Google Shape;516;p57: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58:notes"/>
          <p:cNvSpPr>
            <a:spLocks noGrp="1" noRot="1" noChangeAspect="1"/>
          </p:cNvSpPr>
          <p:nvPr>
            <p:ph type="sldImg" idx="2"/>
          </p:nvPr>
        </p:nvSpPr>
        <p:spPr>
          <a:xfrm>
            <a:off x="2341563" y="1143000"/>
            <a:ext cx="2174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 name="Google Shape;523;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99574" y="2348401"/>
            <a:ext cx="4528503" cy="1620430"/>
          </a:xfrm>
          <a:prstGeom prst="rect">
            <a:avLst/>
          </a:prstGeom>
          <a:noFill/>
          <a:ln>
            <a:noFill/>
          </a:ln>
        </p:spPr>
        <p:txBody>
          <a:bodyPr spcFirstLastPara="1" wrap="square" lIns="70400" tIns="35200" rIns="70400" bIns="352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799148" y="4283817"/>
            <a:ext cx="3729355" cy="1931917"/>
          </a:xfrm>
          <a:prstGeom prst="rect">
            <a:avLst/>
          </a:prstGeom>
          <a:noFill/>
          <a:ln>
            <a:noFill/>
          </a:ln>
        </p:spPr>
        <p:txBody>
          <a:bodyPr spcFirstLastPara="1" wrap="square" lIns="70400" tIns="35200" rIns="70400" bIns="35200" anchor="t" anchorCtr="0">
            <a:normAutofit/>
          </a:bodyPr>
          <a:lstStyle>
            <a:lvl1pPr lvl="0" algn="ctr">
              <a:spcBef>
                <a:spcPts val="500"/>
              </a:spcBef>
              <a:spcAft>
                <a:spcPts val="0"/>
              </a:spcAft>
              <a:buClr>
                <a:srgbClr val="888888"/>
              </a:buClr>
              <a:buSzPts val="2500"/>
              <a:buNone/>
              <a:defRPr>
                <a:solidFill>
                  <a:srgbClr val="888888"/>
                </a:solidFill>
              </a:defRPr>
            </a:lvl1pPr>
            <a:lvl2pPr lvl="1" algn="ctr">
              <a:spcBef>
                <a:spcPts val="440"/>
              </a:spcBef>
              <a:spcAft>
                <a:spcPts val="0"/>
              </a:spcAft>
              <a:buClr>
                <a:srgbClr val="888888"/>
              </a:buClr>
              <a:buSzPts val="22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a:endParaRPr/>
          </a:p>
        </p:txBody>
      </p:sp>
      <p:sp>
        <p:nvSpPr>
          <p:cNvPr id="18" name="Google Shape;18;p2"/>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3"/>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266383" y="302738"/>
            <a:ext cx="4794885" cy="1259946"/>
          </a:xfrm>
          <a:prstGeom prst="rect">
            <a:avLst/>
          </a:prstGeom>
          <a:noFill/>
          <a:ln>
            <a:noFill/>
          </a:ln>
        </p:spPr>
        <p:txBody>
          <a:bodyPr spcFirstLastPara="1" wrap="square" lIns="70400" tIns="35200" rIns="70400" bIns="352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266383" y="1763925"/>
            <a:ext cx="4794885" cy="4989036"/>
          </a:xfrm>
          <a:prstGeom prst="rect">
            <a:avLst/>
          </a:prstGeom>
          <a:noFill/>
          <a:ln>
            <a:noFill/>
          </a:ln>
        </p:spPr>
        <p:txBody>
          <a:bodyPr spcFirstLastPara="1" wrap="square" lIns="70400" tIns="35200" rIns="70400" bIns="352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420848" y="4857791"/>
            <a:ext cx="4528503" cy="1501436"/>
          </a:xfrm>
          <a:prstGeom prst="rect">
            <a:avLst/>
          </a:prstGeom>
          <a:noFill/>
          <a:ln>
            <a:noFill/>
          </a:ln>
        </p:spPr>
        <p:txBody>
          <a:bodyPr spcFirstLastPara="1" wrap="square" lIns="70400" tIns="35200" rIns="70400" bIns="35200" anchor="t" anchorCtr="0">
            <a:normAutofit/>
          </a:bodyPr>
          <a:lstStyle>
            <a:lvl1pPr lvl="0" algn="l">
              <a:spcBef>
                <a:spcPts val="0"/>
              </a:spcBef>
              <a:spcAft>
                <a:spcPts val="0"/>
              </a:spcAft>
              <a:buClr>
                <a:schemeClr val="dk1"/>
              </a:buClr>
              <a:buSzPts val="3100"/>
              <a:buFont typeface="Calibri"/>
              <a:buNone/>
              <a:defRPr sz="31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420848" y="3204114"/>
            <a:ext cx="4528503" cy="1653678"/>
          </a:xfrm>
          <a:prstGeom prst="rect">
            <a:avLst/>
          </a:prstGeom>
          <a:noFill/>
          <a:ln>
            <a:noFill/>
          </a:ln>
        </p:spPr>
        <p:txBody>
          <a:bodyPr spcFirstLastPara="1" wrap="square" lIns="70400" tIns="35200" rIns="70400" bIns="35200" anchor="b" anchorCtr="0">
            <a:normAutofit/>
          </a:bodyPr>
          <a:lstStyle>
            <a:lvl1pPr marL="457200" lvl="0" indent="-228600" algn="l">
              <a:spcBef>
                <a:spcPts val="300"/>
              </a:spcBef>
              <a:spcAft>
                <a:spcPts val="0"/>
              </a:spcAft>
              <a:buClr>
                <a:srgbClr val="888888"/>
              </a:buClr>
              <a:buSzPts val="1500"/>
              <a:buNone/>
              <a:defRPr sz="1500">
                <a:solidFill>
                  <a:srgbClr val="888888"/>
                </a:solidFill>
              </a:defRPr>
            </a:lvl1pPr>
            <a:lvl2pPr marL="914400" lvl="1" indent="-228600" algn="l">
              <a:spcBef>
                <a:spcPts val="280"/>
              </a:spcBef>
              <a:spcAft>
                <a:spcPts val="0"/>
              </a:spcAft>
              <a:buClr>
                <a:srgbClr val="888888"/>
              </a:buClr>
              <a:buSzPts val="1400"/>
              <a:buNone/>
              <a:defRPr sz="1400">
                <a:solidFill>
                  <a:srgbClr val="888888"/>
                </a:solidFill>
              </a:defRPr>
            </a:lvl2pPr>
            <a:lvl3pPr marL="1371600" lvl="2" indent="-228600" algn="l">
              <a:spcBef>
                <a:spcPts val="240"/>
              </a:spcBef>
              <a:spcAft>
                <a:spcPts val="0"/>
              </a:spcAft>
              <a:buClr>
                <a:srgbClr val="888888"/>
              </a:buClr>
              <a:buSzPts val="1200"/>
              <a:buNone/>
              <a:defRPr sz="1200">
                <a:solidFill>
                  <a:srgbClr val="888888"/>
                </a:solidFill>
              </a:defRPr>
            </a:lvl3pPr>
            <a:lvl4pPr marL="1828800" lvl="3" indent="-228600" algn="l">
              <a:spcBef>
                <a:spcPts val="220"/>
              </a:spcBef>
              <a:spcAft>
                <a:spcPts val="0"/>
              </a:spcAft>
              <a:buClr>
                <a:srgbClr val="888888"/>
              </a:buClr>
              <a:buSzPts val="1100"/>
              <a:buNone/>
              <a:defRPr sz="1100">
                <a:solidFill>
                  <a:srgbClr val="888888"/>
                </a:solidFill>
              </a:defRPr>
            </a:lvl4pPr>
            <a:lvl5pPr marL="2286000" lvl="4" indent="-228600" algn="l">
              <a:spcBef>
                <a:spcPts val="220"/>
              </a:spcBef>
              <a:spcAft>
                <a:spcPts val="0"/>
              </a:spcAft>
              <a:buClr>
                <a:srgbClr val="888888"/>
              </a:buClr>
              <a:buSzPts val="1100"/>
              <a:buNone/>
              <a:defRPr sz="1100">
                <a:solidFill>
                  <a:srgbClr val="888888"/>
                </a:solidFill>
              </a:defRPr>
            </a:lvl5pPr>
            <a:lvl6pPr marL="2743200" lvl="5" indent="-228600" algn="l">
              <a:spcBef>
                <a:spcPts val="220"/>
              </a:spcBef>
              <a:spcAft>
                <a:spcPts val="0"/>
              </a:spcAft>
              <a:buClr>
                <a:srgbClr val="888888"/>
              </a:buClr>
              <a:buSzPts val="1100"/>
              <a:buNone/>
              <a:defRPr sz="1100">
                <a:solidFill>
                  <a:srgbClr val="888888"/>
                </a:solidFill>
              </a:defRPr>
            </a:lvl6pPr>
            <a:lvl7pPr marL="3200400" lvl="6" indent="-228600" algn="l">
              <a:spcBef>
                <a:spcPts val="220"/>
              </a:spcBef>
              <a:spcAft>
                <a:spcPts val="0"/>
              </a:spcAft>
              <a:buClr>
                <a:srgbClr val="888888"/>
              </a:buClr>
              <a:buSzPts val="1100"/>
              <a:buNone/>
              <a:defRPr sz="1100">
                <a:solidFill>
                  <a:srgbClr val="888888"/>
                </a:solidFill>
              </a:defRPr>
            </a:lvl7pPr>
            <a:lvl8pPr marL="3657600" lvl="7" indent="-228600" algn="l">
              <a:spcBef>
                <a:spcPts val="220"/>
              </a:spcBef>
              <a:spcAft>
                <a:spcPts val="0"/>
              </a:spcAft>
              <a:buClr>
                <a:srgbClr val="888888"/>
              </a:buClr>
              <a:buSzPts val="1100"/>
              <a:buNone/>
              <a:defRPr sz="1100">
                <a:solidFill>
                  <a:srgbClr val="888888"/>
                </a:solidFill>
              </a:defRPr>
            </a:lvl8pPr>
            <a:lvl9pPr marL="4114800" lvl="8" indent="-228600" algn="l">
              <a:spcBef>
                <a:spcPts val="220"/>
              </a:spcBef>
              <a:spcAft>
                <a:spcPts val="0"/>
              </a:spcAft>
              <a:buClr>
                <a:srgbClr val="888888"/>
              </a:buClr>
              <a:buSzPts val="1100"/>
              <a:buNone/>
              <a:defRPr sz="1100">
                <a:solidFill>
                  <a:srgbClr val="888888"/>
                </a:solidFill>
              </a:defRPr>
            </a:lvl9pPr>
          </a:lstStyle>
          <a:p>
            <a:endParaRPr/>
          </a:p>
        </p:txBody>
      </p:sp>
      <p:sp>
        <p:nvSpPr>
          <p:cNvPr id="34" name="Google Shape;34;p5"/>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266383" y="302738"/>
            <a:ext cx="4794885" cy="1259946"/>
          </a:xfrm>
          <a:prstGeom prst="rect">
            <a:avLst/>
          </a:prstGeom>
          <a:noFill/>
          <a:ln>
            <a:noFill/>
          </a:ln>
        </p:spPr>
        <p:txBody>
          <a:bodyPr spcFirstLastPara="1" wrap="square" lIns="70400" tIns="35200" rIns="70400" bIns="352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199789" y="2351900"/>
            <a:ext cx="1753684" cy="6651465"/>
          </a:xfrm>
          <a:prstGeom prst="rect">
            <a:avLst/>
          </a:prstGeom>
          <a:noFill/>
          <a:ln>
            <a:noFill/>
          </a:ln>
        </p:spPr>
        <p:txBody>
          <a:bodyPr spcFirstLastPara="1" wrap="square" lIns="70400" tIns="35200" rIns="70400" bIns="35200" anchor="t" anchorCtr="0">
            <a:normAutofit/>
          </a:bodyPr>
          <a:lstStyle>
            <a:lvl1pPr marL="457200" lvl="0" indent="-368300" algn="l">
              <a:spcBef>
                <a:spcPts val="440"/>
              </a:spcBef>
              <a:spcAft>
                <a:spcPts val="0"/>
              </a:spcAft>
              <a:buClr>
                <a:schemeClr val="dk1"/>
              </a:buClr>
              <a:buSzPts val="2200"/>
              <a:buChar char="•"/>
              <a:defRPr sz="2200"/>
            </a:lvl1pPr>
            <a:lvl2pPr marL="914400" lvl="1" indent="-342900" algn="l">
              <a:spcBef>
                <a:spcPts val="36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7500" algn="l">
              <a:spcBef>
                <a:spcPts val="280"/>
              </a:spcBef>
              <a:spcAft>
                <a:spcPts val="0"/>
              </a:spcAft>
              <a:buClr>
                <a:schemeClr val="dk1"/>
              </a:buClr>
              <a:buSzPts val="1400"/>
              <a:buChar char="–"/>
              <a:defRPr sz="1400"/>
            </a:lvl4pPr>
            <a:lvl5pPr marL="2286000" lvl="4" indent="-317500" algn="l">
              <a:spcBef>
                <a:spcPts val="280"/>
              </a:spcBef>
              <a:spcAft>
                <a:spcPts val="0"/>
              </a:spcAft>
              <a:buClr>
                <a:schemeClr val="dk1"/>
              </a:buClr>
              <a:buSzPts val="1400"/>
              <a:buChar char="»"/>
              <a:defRPr sz="1400"/>
            </a:lvl5pPr>
            <a:lvl6pPr marL="2743200" lvl="5" indent="-317500" algn="l">
              <a:spcBef>
                <a:spcPts val="280"/>
              </a:spcBef>
              <a:spcAft>
                <a:spcPts val="0"/>
              </a:spcAft>
              <a:buClr>
                <a:schemeClr val="dk1"/>
              </a:buClr>
              <a:buSzPts val="1400"/>
              <a:buChar char="•"/>
              <a:defRPr sz="1400"/>
            </a:lvl6pPr>
            <a:lvl7pPr marL="3200400" lvl="6" indent="-317500" algn="l">
              <a:spcBef>
                <a:spcPts val="280"/>
              </a:spcBef>
              <a:spcAft>
                <a:spcPts val="0"/>
              </a:spcAft>
              <a:buClr>
                <a:schemeClr val="dk1"/>
              </a:buClr>
              <a:buSzPts val="1400"/>
              <a:buChar char="•"/>
              <a:defRPr sz="1400"/>
            </a:lvl7pPr>
            <a:lvl8pPr marL="3657600" lvl="7" indent="-317500" algn="l">
              <a:spcBef>
                <a:spcPts val="280"/>
              </a:spcBef>
              <a:spcAft>
                <a:spcPts val="0"/>
              </a:spcAft>
              <a:buClr>
                <a:schemeClr val="dk1"/>
              </a:buClr>
              <a:buSzPts val="1400"/>
              <a:buChar char="•"/>
              <a:defRPr sz="1400"/>
            </a:lvl8pPr>
            <a:lvl9pPr marL="4114800" lvl="8" indent="-317500" algn="l">
              <a:spcBef>
                <a:spcPts val="280"/>
              </a:spcBef>
              <a:spcAft>
                <a:spcPts val="0"/>
              </a:spcAft>
              <a:buClr>
                <a:schemeClr val="dk1"/>
              </a:buClr>
              <a:buSzPts val="1400"/>
              <a:buChar char="•"/>
              <a:defRPr sz="1400"/>
            </a:lvl9pPr>
          </a:lstStyle>
          <a:p>
            <a:endParaRPr/>
          </a:p>
        </p:txBody>
      </p:sp>
      <p:sp>
        <p:nvSpPr>
          <p:cNvPr id="40" name="Google Shape;40;p6"/>
          <p:cNvSpPr txBox="1">
            <a:spLocks noGrp="1"/>
          </p:cNvSpPr>
          <p:nvPr>
            <p:ph type="body" idx="2"/>
          </p:nvPr>
        </p:nvSpPr>
        <p:spPr>
          <a:xfrm>
            <a:off x="2042268" y="2351900"/>
            <a:ext cx="1753684" cy="6651465"/>
          </a:xfrm>
          <a:prstGeom prst="rect">
            <a:avLst/>
          </a:prstGeom>
          <a:noFill/>
          <a:ln>
            <a:noFill/>
          </a:ln>
        </p:spPr>
        <p:txBody>
          <a:bodyPr spcFirstLastPara="1" wrap="square" lIns="70400" tIns="35200" rIns="70400" bIns="35200" anchor="t" anchorCtr="0">
            <a:normAutofit/>
          </a:bodyPr>
          <a:lstStyle>
            <a:lvl1pPr marL="457200" lvl="0" indent="-368300" algn="l">
              <a:spcBef>
                <a:spcPts val="440"/>
              </a:spcBef>
              <a:spcAft>
                <a:spcPts val="0"/>
              </a:spcAft>
              <a:buClr>
                <a:schemeClr val="dk1"/>
              </a:buClr>
              <a:buSzPts val="2200"/>
              <a:buChar char="•"/>
              <a:defRPr sz="2200"/>
            </a:lvl1pPr>
            <a:lvl2pPr marL="914400" lvl="1" indent="-342900" algn="l">
              <a:spcBef>
                <a:spcPts val="36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7500" algn="l">
              <a:spcBef>
                <a:spcPts val="280"/>
              </a:spcBef>
              <a:spcAft>
                <a:spcPts val="0"/>
              </a:spcAft>
              <a:buClr>
                <a:schemeClr val="dk1"/>
              </a:buClr>
              <a:buSzPts val="1400"/>
              <a:buChar char="–"/>
              <a:defRPr sz="1400"/>
            </a:lvl4pPr>
            <a:lvl5pPr marL="2286000" lvl="4" indent="-317500" algn="l">
              <a:spcBef>
                <a:spcPts val="280"/>
              </a:spcBef>
              <a:spcAft>
                <a:spcPts val="0"/>
              </a:spcAft>
              <a:buClr>
                <a:schemeClr val="dk1"/>
              </a:buClr>
              <a:buSzPts val="1400"/>
              <a:buChar char="»"/>
              <a:defRPr sz="1400"/>
            </a:lvl5pPr>
            <a:lvl6pPr marL="2743200" lvl="5" indent="-317500" algn="l">
              <a:spcBef>
                <a:spcPts val="280"/>
              </a:spcBef>
              <a:spcAft>
                <a:spcPts val="0"/>
              </a:spcAft>
              <a:buClr>
                <a:schemeClr val="dk1"/>
              </a:buClr>
              <a:buSzPts val="1400"/>
              <a:buChar char="•"/>
              <a:defRPr sz="1400"/>
            </a:lvl6pPr>
            <a:lvl7pPr marL="3200400" lvl="6" indent="-317500" algn="l">
              <a:spcBef>
                <a:spcPts val="280"/>
              </a:spcBef>
              <a:spcAft>
                <a:spcPts val="0"/>
              </a:spcAft>
              <a:buClr>
                <a:schemeClr val="dk1"/>
              </a:buClr>
              <a:buSzPts val="1400"/>
              <a:buChar char="•"/>
              <a:defRPr sz="1400"/>
            </a:lvl7pPr>
            <a:lvl8pPr marL="3657600" lvl="7" indent="-317500" algn="l">
              <a:spcBef>
                <a:spcPts val="280"/>
              </a:spcBef>
              <a:spcAft>
                <a:spcPts val="0"/>
              </a:spcAft>
              <a:buClr>
                <a:schemeClr val="dk1"/>
              </a:buClr>
              <a:buSzPts val="1400"/>
              <a:buChar char="•"/>
              <a:defRPr sz="1400"/>
            </a:lvl8pPr>
            <a:lvl9pPr marL="4114800" lvl="8" indent="-317500" algn="l">
              <a:spcBef>
                <a:spcPts val="280"/>
              </a:spcBef>
              <a:spcAft>
                <a:spcPts val="0"/>
              </a:spcAft>
              <a:buClr>
                <a:schemeClr val="dk1"/>
              </a:buClr>
              <a:buSzPts val="1400"/>
              <a:buChar char="•"/>
              <a:defRPr sz="1400"/>
            </a:lvl9pPr>
          </a:lstStyle>
          <a:p>
            <a:endParaRPr/>
          </a:p>
        </p:txBody>
      </p:sp>
      <p:sp>
        <p:nvSpPr>
          <p:cNvPr id="41" name="Google Shape;41;p6"/>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66383" y="302738"/>
            <a:ext cx="4794885" cy="1259946"/>
          </a:xfrm>
          <a:prstGeom prst="rect">
            <a:avLst/>
          </a:prstGeom>
          <a:noFill/>
          <a:ln>
            <a:noFill/>
          </a:ln>
        </p:spPr>
        <p:txBody>
          <a:bodyPr spcFirstLastPara="1" wrap="square" lIns="70400" tIns="35200" rIns="70400" bIns="35200" anchor="ctr" anchorCtr="0">
            <a:normAutofit/>
          </a:bodyPr>
          <a:lstStyle>
            <a:lvl1pPr lvl="0" algn="ctr">
              <a:spcBef>
                <a:spcPts val="0"/>
              </a:spcBef>
              <a:spcAft>
                <a:spcPts val="0"/>
              </a:spcAft>
              <a:buClr>
                <a:schemeClr val="dk1"/>
              </a:buClr>
              <a:buSzPts val="3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266382" y="1692177"/>
            <a:ext cx="2353971" cy="705220"/>
          </a:xfrm>
          <a:prstGeom prst="rect">
            <a:avLst/>
          </a:prstGeom>
          <a:noFill/>
          <a:ln>
            <a:noFill/>
          </a:ln>
        </p:spPr>
        <p:txBody>
          <a:bodyPr spcFirstLastPara="1" wrap="square" lIns="70400" tIns="35200" rIns="70400" bIns="35200" anchor="b" anchorCtr="0">
            <a:normAutofit/>
          </a:bodyPr>
          <a:lstStyle>
            <a:lvl1pPr marL="457200" lvl="0" indent="-228600" algn="l">
              <a:spcBef>
                <a:spcPts val="36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280"/>
              </a:spcBef>
              <a:spcAft>
                <a:spcPts val="0"/>
              </a:spcAft>
              <a:buClr>
                <a:schemeClr val="dk1"/>
              </a:buClr>
              <a:buSzPts val="1400"/>
              <a:buNone/>
              <a:defRPr sz="1400" b="1"/>
            </a:lvl3pPr>
            <a:lvl4pPr marL="1828800" lvl="3" indent="-228600" algn="l">
              <a:spcBef>
                <a:spcPts val="240"/>
              </a:spcBef>
              <a:spcAft>
                <a:spcPts val="0"/>
              </a:spcAft>
              <a:buClr>
                <a:schemeClr val="dk1"/>
              </a:buClr>
              <a:buSzPts val="1200"/>
              <a:buNone/>
              <a:defRPr sz="1200" b="1"/>
            </a:lvl4pPr>
            <a:lvl5pPr marL="2286000" lvl="4" indent="-228600" algn="l">
              <a:spcBef>
                <a:spcPts val="240"/>
              </a:spcBef>
              <a:spcAft>
                <a:spcPts val="0"/>
              </a:spcAft>
              <a:buClr>
                <a:schemeClr val="dk1"/>
              </a:buClr>
              <a:buSzPts val="1200"/>
              <a:buNone/>
              <a:defRPr sz="1200" b="1"/>
            </a:lvl5pPr>
            <a:lvl6pPr marL="2743200" lvl="5" indent="-228600" algn="l">
              <a:spcBef>
                <a:spcPts val="240"/>
              </a:spcBef>
              <a:spcAft>
                <a:spcPts val="0"/>
              </a:spcAft>
              <a:buClr>
                <a:schemeClr val="dk1"/>
              </a:buClr>
              <a:buSzPts val="1200"/>
              <a:buNone/>
              <a:defRPr sz="1200" b="1"/>
            </a:lvl6pPr>
            <a:lvl7pPr marL="3200400" lvl="6" indent="-228600" algn="l">
              <a:spcBef>
                <a:spcPts val="240"/>
              </a:spcBef>
              <a:spcAft>
                <a:spcPts val="0"/>
              </a:spcAft>
              <a:buClr>
                <a:schemeClr val="dk1"/>
              </a:buClr>
              <a:buSzPts val="1200"/>
              <a:buNone/>
              <a:defRPr sz="1200" b="1"/>
            </a:lvl7pPr>
            <a:lvl8pPr marL="3657600" lvl="7" indent="-228600" algn="l">
              <a:spcBef>
                <a:spcPts val="240"/>
              </a:spcBef>
              <a:spcAft>
                <a:spcPts val="0"/>
              </a:spcAft>
              <a:buClr>
                <a:schemeClr val="dk1"/>
              </a:buClr>
              <a:buSzPts val="1200"/>
              <a:buNone/>
              <a:defRPr sz="1200" b="1"/>
            </a:lvl8pPr>
            <a:lvl9pPr marL="4114800" lvl="8" indent="-228600" algn="l">
              <a:spcBef>
                <a:spcPts val="240"/>
              </a:spcBef>
              <a:spcAft>
                <a:spcPts val="0"/>
              </a:spcAft>
              <a:buClr>
                <a:schemeClr val="dk1"/>
              </a:buClr>
              <a:buSzPts val="1200"/>
              <a:buNone/>
              <a:defRPr sz="1200" b="1"/>
            </a:lvl9pPr>
          </a:lstStyle>
          <a:p>
            <a:endParaRPr/>
          </a:p>
        </p:txBody>
      </p:sp>
      <p:sp>
        <p:nvSpPr>
          <p:cNvPr id="47" name="Google Shape;47;p7"/>
          <p:cNvSpPr txBox="1">
            <a:spLocks noGrp="1"/>
          </p:cNvSpPr>
          <p:nvPr>
            <p:ph type="body" idx="2"/>
          </p:nvPr>
        </p:nvSpPr>
        <p:spPr>
          <a:xfrm>
            <a:off x="266382" y="2397397"/>
            <a:ext cx="2353971" cy="4355563"/>
          </a:xfrm>
          <a:prstGeom prst="rect">
            <a:avLst/>
          </a:prstGeom>
          <a:noFill/>
          <a:ln>
            <a:noFill/>
          </a:ln>
        </p:spPr>
        <p:txBody>
          <a:bodyPr spcFirstLastPara="1" wrap="square" lIns="70400" tIns="35200" rIns="70400" bIns="35200" anchor="t" anchorCtr="0">
            <a:normAutofit/>
          </a:bodyPr>
          <a:lstStyle>
            <a:lvl1pPr marL="457200" lvl="0" indent="-342900" algn="l">
              <a:spcBef>
                <a:spcPts val="36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7500" algn="l">
              <a:spcBef>
                <a:spcPts val="280"/>
              </a:spcBef>
              <a:spcAft>
                <a:spcPts val="0"/>
              </a:spcAft>
              <a:buClr>
                <a:schemeClr val="dk1"/>
              </a:buClr>
              <a:buSzPts val="1400"/>
              <a:buChar char="•"/>
              <a:defRPr sz="1400"/>
            </a:lvl3pPr>
            <a:lvl4pPr marL="1828800" lvl="3" indent="-304800" algn="l">
              <a:spcBef>
                <a:spcPts val="240"/>
              </a:spcBef>
              <a:spcAft>
                <a:spcPts val="0"/>
              </a:spcAft>
              <a:buClr>
                <a:schemeClr val="dk1"/>
              </a:buClr>
              <a:buSzPts val="1200"/>
              <a:buChar char="–"/>
              <a:defRPr sz="1200"/>
            </a:lvl4pPr>
            <a:lvl5pPr marL="2286000" lvl="4" indent="-304800" algn="l">
              <a:spcBef>
                <a:spcPts val="240"/>
              </a:spcBef>
              <a:spcAft>
                <a:spcPts val="0"/>
              </a:spcAft>
              <a:buClr>
                <a:schemeClr val="dk1"/>
              </a:buClr>
              <a:buSzPts val="1200"/>
              <a:buChar char="»"/>
              <a:defRPr sz="1200"/>
            </a:lvl5pPr>
            <a:lvl6pPr marL="2743200" lvl="5" indent="-304800" algn="l">
              <a:spcBef>
                <a:spcPts val="240"/>
              </a:spcBef>
              <a:spcAft>
                <a:spcPts val="0"/>
              </a:spcAft>
              <a:buClr>
                <a:schemeClr val="dk1"/>
              </a:buClr>
              <a:buSzPts val="1200"/>
              <a:buChar char="•"/>
              <a:defRPr sz="1200"/>
            </a:lvl6pPr>
            <a:lvl7pPr marL="3200400" lvl="6" indent="-304800" algn="l">
              <a:spcBef>
                <a:spcPts val="240"/>
              </a:spcBef>
              <a:spcAft>
                <a:spcPts val="0"/>
              </a:spcAft>
              <a:buClr>
                <a:schemeClr val="dk1"/>
              </a:buClr>
              <a:buSzPts val="1200"/>
              <a:buChar char="•"/>
              <a:defRPr sz="1200"/>
            </a:lvl7pPr>
            <a:lvl8pPr marL="3657600" lvl="7" indent="-304800" algn="l">
              <a:spcBef>
                <a:spcPts val="240"/>
              </a:spcBef>
              <a:spcAft>
                <a:spcPts val="0"/>
              </a:spcAft>
              <a:buClr>
                <a:schemeClr val="dk1"/>
              </a:buClr>
              <a:buSzPts val="1200"/>
              <a:buChar char="•"/>
              <a:defRPr sz="1200"/>
            </a:lvl8pPr>
            <a:lvl9pPr marL="4114800" lvl="8" indent="-304800" algn="l">
              <a:spcBef>
                <a:spcPts val="240"/>
              </a:spcBef>
              <a:spcAft>
                <a:spcPts val="0"/>
              </a:spcAft>
              <a:buClr>
                <a:schemeClr val="dk1"/>
              </a:buClr>
              <a:buSzPts val="1200"/>
              <a:buChar char="•"/>
              <a:defRPr sz="1200"/>
            </a:lvl9pPr>
          </a:lstStyle>
          <a:p>
            <a:endParaRPr/>
          </a:p>
        </p:txBody>
      </p:sp>
      <p:sp>
        <p:nvSpPr>
          <p:cNvPr id="48" name="Google Shape;48;p7"/>
          <p:cNvSpPr txBox="1">
            <a:spLocks noGrp="1"/>
          </p:cNvSpPr>
          <p:nvPr>
            <p:ph type="body" idx="3"/>
          </p:nvPr>
        </p:nvSpPr>
        <p:spPr>
          <a:xfrm>
            <a:off x="2706374" y="1692177"/>
            <a:ext cx="2354895" cy="705220"/>
          </a:xfrm>
          <a:prstGeom prst="rect">
            <a:avLst/>
          </a:prstGeom>
          <a:noFill/>
          <a:ln>
            <a:noFill/>
          </a:ln>
        </p:spPr>
        <p:txBody>
          <a:bodyPr spcFirstLastPara="1" wrap="square" lIns="70400" tIns="35200" rIns="70400" bIns="35200" anchor="b" anchorCtr="0">
            <a:normAutofit/>
          </a:bodyPr>
          <a:lstStyle>
            <a:lvl1pPr marL="457200" lvl="0" indent="-228600" algn="l">
              <a:spcBef>
                <a:spcPts val="36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280"/>
              </a:spcBef>
              <a:spcAft>
                <a:spcPts val="0"/>
              </a:spcAft>
              <a:buClr>
                <a:schemeClr val="dk1"/>
              </a:buClr>
              <a:buSzPts val="1400"/>
              <a:buNone/>
              <a:defRPr sz="1400" b="1"/>
            </a:lvl3pPr>
            <a:lvl4pPr marL="1828800" lvl="3" indent="-228600" algn="l">
              <a:spcBef>
                <a:spcPts val="240"/>
              </a:spcBef>
              <a:spcAft>
                <a:spcPts val="0"/>
              </a:spcAft>
              <a:buClr>
                <a:schemeClr val="dk1"/>
              </a:buClr>
              <a:buSzPts val="1200"/>
              <a:buNone/>
              <a:defRPr sz="1200" b="1"/>
            </a:lvl4pPr>
            <a:lvl5pPr marL="2286000" lvl="4" indent="-228600" algn="l">
              <a:spcBef>
                <a:spcPts val="240"/>
              </a:spcBef>
              <a:spcAft>
                <a:spcPts val="0"/>
              </a:spcAft>
              <a:buClr>
                <a:schemeClr val="dk1"/>
              </a:buClr>
              <a:buSzPts val="1200"/>
              <a:buNone/>
              <a:defRPr sz="1200" b="1"/>
            </a:lvl5pPr>
            <a:lvl6pPr marL="2743200" lvl="5" indent="-228600" algn="l">
              <a:spcBef>
                <a:spcPts val="240"/>
              </a:spcBef>
              <a:spcAft>
                <a:spcPts val="0"/>
              </a:spcAft>
              <a:buClr>
                <a:schemeClr val="dk1"/>
              </a:buClr>
              <a:buSzPts val="1200"/>
              <a:buNone/>
              <a:defRPr sz="1200" b="1"/>
            </a:lvl6pPr>
            <a:lvl7pPr marL="3200400" lvl="6" indent="-228600" algn="l">
              <a:spcBef>
                <a:spcPts val="240"/>
              </a:spcBef>
              <a:spcAft>
                <a:spcPts val="0"/>
              </a:spcAft>
              <a:buClr>
                <a:schemeClr val="dk1"/>
              </a:buClr>
              <a:buSzPts val="1200"/>
              <a:buNone/>
              <a:defRPr sz="1200" b="1"/>
            </a:lvl7pPr>
            <a:lvl8pPr marL="3657600" lvl="7" indent="-228600" algn="l">
              <a:spcBef>
                <a:spcPts val="240"/>
              </a:spcBef>
              <a:spcAft>
                <a:spcPts val="0"/>
              </a:spcAft>
              <a:buClr>
                <a:schemeClr val="dk1"/>
              </a:buClr>
              <a:buSzPts val="1200"/>
              <a:buNone/>
              <a:defRPr sz="1200" b="1"/>
            </a:lvl8pPr>
            <a:lvl9pPr marL="4114800" lvl="8" indent="-228600" algn="l">
              <a:spcBef>
                <a:spcPts val="240"/>
              </a:spcBef>
              <a:spcAft>
                <a:spcPts val="0"/>
              </a:spcAft>
              <a:buClr>
                <a:schemeClr val="dk1"/>
              </a:buClr>
              <a:buSzPts val="1200"/>
              <a:buNone/>
              <a:defRPr sz="1200" b="1"/>
            </a:lvl9pPr>
          </a:lstStyle>
          <a:p>
            <a:endParaRPr/>
          </a:p>
        </p:txBody>
      </p:sp>
      <p:sp>
        <p:nvSpPr>
          <p:cNvPr id="49" name="Google Shape;49;p7"/>
          <p:cNvSpPr txBox="1">
            <a:spLocks noGrp="1"/>
          </p:cNvSpPr>
          <p:nvPr>
            <p:ph type="body" idx="4"/>
          </p:nvPr>
        </p:nvSpPr>
        <p:spPr>
          <a:xfrm>
            <a:off x="2706374" y="2397397"/>
            <a:ext cx="2354895" cy="4355563"/>
          </a:xfrm>
          <a:prstGeom prst="rect">
            <a:avLst/>
          </a:prstGeom>
          <a:noFill/>
          <a:ln>
            <a:noFill/>
          </a:ln>
        </p:spPr>
        <p:txBody>
          <a:bodyPr spcFirstLastPara="1" wrap="square" lIns="70400" tIns="35200" rIns="70400" bIns="35200" anchor="t" anchorCtr="0">
            <a:normAutofit/>
          </a:bodyPr>
          <a:lstStyle>
            <a:lvl1pPr marL="457200" lvl="0" indent="-342900" algn="l">
              <a:spcBef>
                <a:spcPts val="36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7500" algn="l">
              <a:spcBef>
                <a:spcPts val="280"/>
              </a:spcBef>
              <a:spcAft>
                <a:spcPts val="0"/>
              </a:spcAft>
              <a:buClr>
                <a:schemeClr val="dk1"/>
              </a:buClr>
              <a:buSzPts val="1400"/>
              <a:buChar char="•"/>
              <a:defRPr sz="1400"/>
            </a:lvl3pPr>
            <a:lvl4pPr marL="1828800" lvl="3" indent="-304800" algn="l">
              <a:spcBef>
                <a:spcPts val="240"/>
              </a:spcBef>
              <a:spcAft>
                <a:spcPts val="0"/>
              </a:spcAft>
              <a:buClr>
                <a:schemeClr val="dk1"/>
              </a:buClr>
              <a:buSzPts val="1200"/>
              <a:buChar char="–"/>
              <a:defRPr sz="1200"/>
            </a:lvl4pPr>
            <a:lvl5pPr marL="2286000" lvl="4" indent="-304800" algn="l">
              <a:spcBef>
                <a:spcPts val="240"/>
              </a:spcBef>
              <a:spcAft>
                <a:spcPts val="0"/>
              </a:spcAft>
              <a:buClr>
                <a:schemeClr val="dk1"/>
              </a:buClr>
              <a:buSzPts val="1200"/>
              <a:buChar char="»"/>
              <a:defRPr sz="1200"/>
            </a:lvl5pPr>
            <a:lvl6pPr marL="2743200" lvl="5" indent="-304800" algn="l">
              <a:spcBef>
                <a:spcPts val="240"/>
              </a:spcBef>
              <a:spcAft>
                <a:spcPts val="0"/>
              </a:spcAft>
              <a:buClr>
                <a:schemeClr val="dk1"/>
              </a:buClr>
              <a:buSzPts val="1200"/>
              <a:buChar char="•"/>
              <a:defRPr sz="1200"/>
            </a:lvl6pPr>
            <a:lvl7pPr marL="3200400" lvl="6" indent="-304800" algn="l">
              <a:spcBef>
                <a:spcPts val="240"/>
              </a:spcBef>
              <a:spcAft>
                <a:spcPts val="0"/>
              </a:spcAft>
              <a:buClr>
                <a:schemeClr val="dk1"/>
              </a:buClr>
              <a:buSzPts val="1200"/>
              <a:buChar char="•"/>
              <a:defRPr sz="1200"/>
            </a:lvl7pPr>
            <a:lvl8pPr marL="3657600" lvl="7" indent="-304800" algn="l">
              <a:spcBef>
                <a:spcPts val="240"/>
              </a:spcBef>
              <a:spcAft>
                <a:spcPts val="0"/>
              </a:spcAft>
              <a:buClr>
                <a:schemeClr val="dk1"/>
              </a:buClr>
              <a:buSzPts val="1200"/>
              <a:buChar char="•"/>
              <a:defRPr sz="1200"/>
            </a:lvl8pPr>
            <a:lvl9pPr marL="4114800" lvl="8" indent="-304800" algn="l">
              <a:spcBef>
                <a:spcPts val="240"/>
              </a:spcBef>
              <a:spcAft>
                <a:spcPts val="0"/>
              </a:spcAft>
              <a:buClr>
                <a:schemeClr val="dk1"/>
              </a:buClr>
              <a:buSzPts val="1200"/>
              <a:buChar char="•"/>
              <a:defRPr sz="1200"/>
            </a:lvl9pPr>
          </a:lstStyle>
          <a:p>
            <a:endParaRPr/>
          </a:p>
        </p:txBody>
      </p:sp>
      <p:sp>
        <p:nvSpPr>
          <p:cNvPr id="50" name="Google Shape;50;p7"/>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266383" y="302738"/>
            <a:ext cx="4794885" cy="1259946"/>
          </a:xfrm>
          <a:prstGeom prst="rect">
            <a:avLst/>
          </a:prstGeom>
          <a:noFill/>
          <a:ln>
            <a:noFill/>
          </a:ln>
        </p:spPr>
        <p:txBody>
          <a:bodyPr spcFirstLastPara="1" wrap="square" lIns="70400" tIns="35200" rIns="70400" bIns="352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66383" y="300988"/>
            <a:ext cx="1752761" cy="1280945"/>
          </a:xfrm>
          <a:prstGeom prst="rect">
            <a:avLst/>
          </a:prstGeom>
          <a:noFill/>
          <a:ln>
            <a:noFill/>
          </a:ln>
        </p:spPr>
        <p:txBody>
          <a:bodyPr spcFirstLastPara="1" wrap="square" lIns="70400" tIns="35200" rIns="70400" bIns="35200"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2082964" y="300988"/>
            <a:ext cx="2978305" cy="6451974"/>
          </a:xfrm>
          <a:prstGeom prst="rect">
            <a:avLst/>
          </a:prstGeom>
          <a:noFill/>
          <a:ln>
            <a:noFill/>
          </a:ln>
        </p:spPr>
        <p:txBody>
          <a:bodyPr spcFirstLastPara="1" wrap="square" lIns="70400" tIns="35200" rIns="70400" bIns="35200" anchor="t" anchorCtr="0">
            <a:normAutofit/>
          </a:bodyPr>
          <a:lstStyle>
            <a:lvl1pPr marL="457200" lvl="0" indent="-387350" algn="l">
              <a:spcBef>
                <a:spcPts val="500"/>
              </a:spcBef>
              <a:spcAft>
                <a:spcPts val="0"/>
              </a:spcAft>
              <a:buClr>
                <a:schemeClr val="dk1"/>
              </a:buClr>
              <a:buSzPts val="2500"/>
              <a:buChar char="•"/>
              <a:defRPr sz="2500"/>
            </a:lvl1pPr>
            <a:lvl2pPr marL="914400" lvl="1" indent="-368300" algn="l">
              <a:spcBef>
                <a:spcPts val="440"/>
              </a:spcBef>
              <a:spcAft>
                <a:spcPts val="0"/>
              </a:spcAft>
              <a:buClr>
                <a:schemeClr val="dk1"/>
              </a:buClr>
              <a:buSzPts val="2200"/>
              <a:buChar char="–"/>
              <a:defRPr sz="2200"/>
            </a:lvl2pPr>
            <a:lvl3pPr marL="1371600" lvl="2" indent="-342900" algn="l">
              <a:spcBef>
                <a:spcPts val="360"/>
              </a:spcBef>
              <a:spcAft>
                <a:spcPts val="0"/>
              </a:spcAft>
              <a:buClr>
                <a:schemeClr val="dk1"/>
              </a:buClr>
              <a:buSzPts val="1800"/>
              <a:buChar char="•"/>
              <a:defRPr sz="1800"/>
            </a:lvl3pPr>
            <a:lvl4pPr marL="1828800" lvl="3" indent="-323850" algn="l">
              <a:spcBef>
                <a:spcPts val="300"/>
              </a:spcBef>
              <a:spcAft>
                <a:spcPts val="0"/>
              </a:spcAft>
              <a:buClr>
                <a:schemeClr val="dk1"/>
              </a:buClr>
              <a:buSzPts val="1500"/>
              <a:buChar char="–"/>
              <a:defRPr sz="1500"/>
            </a:lvl4pPr>
            <a:lvl5pPr marL="2286000" lvl="4" indent="-323850" algn="l">
              <a:spcBef>
                <a:spcPts val="300"/>
              </a:spcBef>
              <a:spcAft>
                <a:spcPts val="0"/>
              </a:spcAft>
              <a:buClr>
                <a:schemeClr val="dk1"/>
              </a:buClr>
              <a:buSzPts val="1500"/>
              <a:buChar char="»"/>
              <a:defRPr sz="1500"/>
            </a:lvl5pPr>
            <a:lvl6pPr marL="2743200" lvl="5" indent="-323850" algn="l">
              <a:spcBef>
                <a:spcPts val="300"/>
              </a:spcBef>
              <a:spcAft>
                <a:spcPts val="0"/>
              </a:spcAft>
              <a:buClr>
                <a:schemeClr val="dk1"/>
              </a:buClr>
              <a:buSzPts val="1500"/>
              <a:buChar char="•"/>
              <a:defRPr sz="1500"/>
            </a:lvl6pPr>
            <a:lvl7pPr marL="3200400" lvl="6" indent="-323850" algn="l">
              <a:spcBef>
                <a:spcPts val="300"/>
              </a:spcBef>
              <a:spcAft>
                <a:spcPts val="0"/>
              </a:spcAft>
              <a:buClr>
                <a:schemeClr val="dk1"/>
              </a:buClr>
              <a:buSzPts val="1500"/>
              <a:buChar char="•"/>
              <a:defRPr sz="1500"/>
            </a:lvl7pPr>
            <a:lvl8pPr marL="3657600" lvl="7" indent="-323850" algn="l">
              <a:spcBef>
                <a:spcPts val="300"/>
              </a:spcBef>
              <a:spcAft>
                <a:spcPts val="0"/>
              </a:spcAft>
              <a:buClr>
                <a:schemeClr val="dk1"/>
              </a:buClr>
              <a:buSzPts val="1500"/>
              <a:buChar char="•"/>
              <a:defRPr sz="1500"/>
            </a:lvl8pPr>
            <a:lvl9pPr marL="4114800" lvl="8" indent="-323850" algn="l">
              <a:spcBef>
                <a:spcPts val="300"/>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266383" y="1581933"/>
            <a:ext cx="1752761" cy="5171029"/>
          </a:xfrm>
          <a:prstGeom prst="rect">
            <a:avLst/>
          </a:prstGeom>
          <a:noFill/>
          <a:ln>
            <a:noFill/>
          </a:ln>
        </p:spPr>
        <p:txBody>
          <a:bodyPr spcFirstLastPara="1" wrap="square" lIns="70400" tIns="35200" rIns="70400" bIns="35200" anchor="t" anchorCtr="0">
            <a:normAutofit/>
          </a:bodyPr>
          <a:lstStyle>
            <a:lvl1pPr marL="457200" lvl="0" indent="-228600" algn="l">
              <a:spcBef>
                <a:spcPts val="220"/>
              </a:spcBef>
              <a:spcAft>
                <a:spcPts val="0"/>
              </a:spcAft>
              <a:buClr>
                <a:schemeClr val="dk1"/>
              </a:buClr>
              <a:buSzPts val="1100"/>
              <a:buNone/>
              <a:defRPr sz="1100"/>
            </a:lvl1pPr>
            <a:lvl2pPr marL="914400" lvl="1" indent="-228600" algn="l">
              <a:spcBef>
                <a:spcPts val="180"/>
              </a:spcBef>
              <a:spcAft>
                <a:spcPts val="0"/>
              </a:spcAft>
              <a:buClr>
                <a:schemeClr val="dk1"/>
              </a:buClr>
              <a:buSzPts val="900"/>
              <a:buNone/>
              <a:defRPr sz="900"/>
            </a:lvl2pPr>
            <a:lvl3pPr marL="1371600" lvl="2" indent="-228600" algn="l">
              <a:spcBef>
                <a:spcPts val="160"/>
              </a:spcBef>
              <a:spcAft>
                <a:spcPts val="0"/>
              </a:spcAft>
              <a:buClr>
                <a:schemeClr val="dk1"/>
              </a:buClr>
              <a:buSzPts val="800"/>
              <a:buNone/>
              <a:defRPr sz="800"/>
            </a:lvl3pPr>
            <a:lvl4pPr marL="1828800" lvl="3" indent="-228600" algn="l">
              <a:spcBef>
                <a:spcPts val="140"/>
              </a:spcBef>
              <a:spcAft>
                <a:spcPts val="0"/>
              </a:spcAft>
              <a:buClr>
                <a:schemeClr val="dk1"/>
              </a:buClr>
              <a:buSzPts val="700"/>
              <a:buNone/>
              <a:defRPr sz="700"/>
            </a:lvl4pPr>
            <a:lvl5pPr marL="2286000" lvl="4" indent="-228600" algn="l">
              <a:spcBef>
                <a:spcPts val="140"/>
              </a:spcBef>
              <a:spcAft>
                <a:spcPts val="0"/>
              </a:spcAft>
              <a:buClr>
                <a:schemeClr val="dk1"/>
              </a:buClr>
              <a:buSzPts val="700"/>
              <a:buNone/>
              <a:defRPr sz="700"/>
            </a:lvl5pPr>
            <a:lvl6pPr marL="2743200" lvl="5" indent="-228600" algn="l">
              <a:spcBef>
                <a:spcPts val="140"/>
              </a:spcBef>
              <a:spcAft>
                <a:spcPts val="0"/>
              </a:spcAft>
              <a:buClr>
                <a:schemeClr val="dk1"/>
              </a:buClr>
              <a:buSzPts val="700"/>
              <a:buNone/>
              <a:defRPr sz="700"/>
            </a:lvl6pPr>
            <a:lvl7pPr marL="3200400" lvl="6" indent="-228600" algn="l">
              <a:spcBef>
                <a:spcPts val="140"/>
              </a:spcBef>
              <a:spcAft>
                <a:spcPts val="0"/>
              </a:spcAft>
              <a:buClr>
                <a:schemeClr val="dk1"/>
              </a:buClr>
              <a:buSzPts val="700"/>
              <a:buNone/>
              <a:defRPr sz="700"/>
            </a:lvl7pPr>
            <a:lvl8pPr marL="3657600" lvl="7" indent="-228600" algn="l">
              <a:spcBef>
                <a:spcPts val="140"/>
              </a:spcBef>
              <a:spcAft>
                <a:spcPts val="0"/>
              </a:spcAft>
              <a:buClr>
                <a:schemeClr val="dk1"/>
              </a:buClr>
              <a:buSzPts val="700"/>
              <a:buNone/>
              <a:defRPr sz="700"/>
            </a:lvl8pPr>
            <a:lvl9pPr marL="4114800" lvl="8" indent="-228600" algn="l">
              <a:spcBef>
                <a:spcPts val="140"/>
              </a:spcBef>
              <a:spcAft>
                <a:spcPts val="0"/>
              </a:spcAft>
              <a:buClr>
                <a:schemeClr val="dk1"/>
              </a:buClr>
              <a:buSzPts val="700"/>
              <a:buNone/>
              <a:defRPr sz="700"/>
            </a:lvl9pPr>
          </a:lstStyle>
          <a:p>
            <a:endParaRPr/>
          </a:p>
        </p:txBody>
      </p:sp>
      <p:sp>
        <p:nvSpPr>
          <p:cNvPr id="62" name="Google Shape;62;p9"/>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044257" y="5291774"/>
            <a:ext cx="3196590" cy="624724"/>
          </a:xfrm>
          <a:prstGeom prst="rect">
            <a:avLst/>
          </a:prstGeom>
          <a:noFill/>
          <a:ln>
            <a:noFill/>
          </a:ln>
        </p:spPr>
        <p:txBody>
          <a:bodyPr spcFirstLastPara="1" wrap="square" lIns="70400" tIns="35200" rIns="70400" bIns="35200"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044257" y="675470"/>
            <a:ext cx="3196590" cy="4535805"/>
          </a:xfrm>
          <a:prstGeom prst="rect">
            <a:avLst/>
          </a:prstGeom>
          <a:noFill/>
          <a:ln>
            <a:noFill/>
          </a:ln>
        </p:spPr>
      </p:sp>
      <p:sp>
        <p:nvSpPr>
          <p:cNvPr id="68" name="Google Shape;68;p10"/>
          <p:cNvSpPr txBox="1">
            <a:spLocks noGrp="1"/>
          </p:cNvSpPr>
          <p:nvPr>
            <p:ph type="body" idx="1"/>
          </p:nvPr>
        </p:nvSpPr>
        <p:spPr>
          <a:xfrm>
            <a:off x="1044257" y="5916497"/>
            <a:ext cx="3196590" cy="887211"/>
          </a:xfrm>
          <a:prstGeom prst="rect">
            <a:avLst/>
          </a:prstGeom>
          <a:noFill/>
          <a:ln>
            <a:noFill/>
          </a:ln>
        </p:spPr>
        <p:txBody>
          <a:bodyPr spcFirstLastPara="1" wrap="square" lIns="70400" tIns="35200" rIns="70400" bIns="35200" anchor="t" anchorCtr="0">
            <a:normAutofit/>
          </a:bodyPr>
          <a:lstStyle>
            <a:lvl1pPr marL="457200" lvl="0" indent="-228600" algn="l">
              <a:spcBef>
                <a:spcPts val="220"/>
              </a:spcBef>
              <a:spcAft>
                <a:spcPts val="0"/>
              </a:spcAft>
              <a:buClr>
                <a:schemeClr val="dk1"/>
              </a:buClr>
              <a:buSzPts val="1100"/>
              <a:buNone/>
              <a:defRPr sz="1100"/>
            </a:lvl1pPr>
            <a:lvl2pPr marL="914400" lvl="1" indent="-228600" algn="l">
              <a:spcBef>
                <a:spcPts val="180"/>
              </a:spcBef>
              <a:spcAft>
                <a:spcPts val="0"/>
              </a:spcAft>
              <a:buClr>
                <a:schemeClr val="dk1"/>
              </a:buClr>
              <a:buSzPts val="900"/>
              <a:buNone/>
              <a:defRPr sz="900"/>
            </a:lvl2pPr>
            <a:lvl3pPr marL="1371600" lvl="2" indent="-228600" algn="l">
              <a:spcBef>
                <a:spcPts val="160"/>
              </a:spcBef>
              <a:spcAft>
                <a:spcPts val="0"/>
              </a:spcAft>
              <a:buClr>
                <a:schemeClr val="dk1"/>
              </a:buClr>
              <a:buSzPts val="800"/>
              <a:buNone/>
              <a:defRPr sz="800"/>
            </a:lvl3pPr>
            <a:lvl4pPr marL="1828800" lvl="3" indent="-228600" algn="l">
              <a:spcBef>
                <a:spcPts val="140"/>
              </a:spcBef>
              <a:spcAft>
                <a:spcPts val="0"/>
              </a:spcAft>
              <a:buClr>
                <a:schemeClr val="dk1"/>
              </a:buClr>
              <a:buSzPts val="700"/>
              <a:buNone/>
              <a:defRPr sz="700"/>
            </a:lvl4pPr>
            <a:lvl5pPr marL="2286000" lvl="4" indent="-228600" algn="l">
              <a:spcBef>
                <a:spcPts val="140"/>
              </a:spcBef>
              <a:spcAft>
                <a:spcPts val="0"/>
              </a:spcAft>
              <a:buClr>
                <a:schemeClr val="dk1"/>
              </a:buClr>
              <a:buSzPts val="700"/>
              <a:buNone/>
              <a:defRPr sz="700"/>
            </a:lvl5pPr>
            <a:lvl6pPr marL="2743200" lvl="5" indent="-228600" algn="l">
              <a:spcBef>
                <a:spcPts val="140"/>
              </a:spcBef>
              <a:spcAft>
                <a:spcPts val="0"/>
              </a:spcAft>
              <a:buClr>
                <a:schemeClr val="dk1"/>
              </a:buClr>
              <a:buSzPts val="700"/>
              <a:buNone/>
              <a:defRPr sz="700"/>
            </a:lvl6pPr>
            <a:lvl7pPr marL="3200400" lvl="6" indent="-228600" algn="l">
              <a:spcBef>
                <a:spcPts val="140"/>
              </a:spcBef>
              <a:spcAft>
                <a:spcPts val="0"/>
              </a:spcAft>
              <a:buClr>
                <a:schemeClr val="dk1"/>
              </a:buClr>
              <a:buSzPts val="700"/>
              <a:buNone/>
              <a:defRPr sz="700"/>
            </a:lvl7pPr>
            <a:lvl8pPr marL="3657600" lvl="7" indent="-228600" algn="l">
              <a:spcBef>
                <a:spcPts val="140"/>
              </a:spcBef>
              <a:spcAft>
                <a:spcPts val="0"/>
              </a:spcAft>
              <a:buClr>
                <a:schemeClr val="dk1"/>
              </a:buClr>
              <a:buSzPts val="700"/>
              <a:buNone/>
              <a:defRPr sz="700"/>
            </a:lvl8pPr>
            <a:lvl9pPr marL="4114800" lvl="8" indent="-228600" algn="l">
              <a:spcBef>
                <a:spcPts val="140"/>
              </a:spcBef>
              <a:spcAft>
                <a:spcPts val="0"/>
              </a:spcAft>
              <a:buClr>
                <a:schemeClr val="dk1"/>
              </a:buClr>
              <a:buSzPts val="700"/>
              <a:buNone/>
              <a:defRPr sz="700"/>
            </a:lvl9pPr>
          </a:lstStyle>
          <a:p>
            <a:endParaRPr/>
          </a:p>
        </p:txBody>
      </p:sp>
      <p:sp>
        <p:nvSpPr>
          <p:cNvPr id="69" name="Google Shape;69;p10"/>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266383" y="302738"/>
            <a:ext cx="4794885" cy="1259946"/>
          </a:xfrm>
          <a:prstGeom prst="rect">
            <a:avLst/>
          </a:prstGeom>
          <a:noFill/>
          <a:ln>
            <a:noFill/>
          </a:ln>
        </p:spPr>
        <p:txBody>
          <a:bodyPr spcFirstLastPara="1" wrap="square" lIns="70400" tIns="35200" rIns="70400" bIns="352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169308" y="1861001"/>
            <a:ext cx="4989036" cy="4794885"/>
          </a:xfrm>
          <a:prstGeom prst="rect">
            <a:avLst/>
          </a:prstGeom>
          <a:noFill/>
          <a:ln>
            <a:noFill/>
          </a:ln>
        </p:spPr>
        <p:txBody>
          <a:bodyPr spcFirstLastPara="1" wrap="square" lIns="70400" tIns="35200" rIns="70400" bIns="352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953135" y="4254279"/>
            <a:ext cx="8599131" cy="899041"/>
          </a:xfrm>
          <a:prstGeom prst="rect">
            <a:avLst/>
          </a:prstGeom>
          <a:noFill/>
          <a:ln>
            <a:noFill/>
          </a:ln>
        </p:spPr>
        <p:txBody>
          <a:bodyPr spcFirstLastPara="1" wrap="square" lIns="70400" tIns="35200" rIns="70400" bIns="352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2795613" y="3399635"/>
            <a:ext cx="8599131" cy="2608329"/>
          </a:xfrm>
          <a:prstGeom prst="rect">
            <a:avLst/>
          </a:prstGeom>
          <a:noFill/>
          <a:ln>
            <a:noFill/>
          </a:ln>
        </p:spPr>
        <p:txBody>
          <a:bodyPr spcFirstLastPara="1" wrap="square" lIns="70400" tIns="35200" rIns="70400" bIns="352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66383" y="302738"/>
            <a:ext cx="4794885" cy="1259946"/>
          </a:xfrm>
          <a:prstGeom prst="rect">
            <a:avLst/>
          </a:prstGeom>
          <a:noFill/>
          <a:ln>
            <a:noFill/>
          </a:ln>
        </p:spPr>
        <p:txBody>
          <a:bodyPr spcFirstLastPara="1" wrap="square" lIns="70400" tIns="35200" rIns="70400" bIns="35200" anchor="ctr" anchorCtr="0">
            <a:normAutofit/>
          </a:bodyPr>
          <a:lstStyle>
            <a:lvl1pPr marR="0" lvl="0" algn="ctr" rtl="0">
              <a:spcBef>
                <a:spcPts val="0"/>
              </a:spcBef>
              <a:spcAft>
                <a:spcPts val="0"/>
              </a:spcAft>
              <a:buClr>
                <a:schemeClr val="dk1"/>
              </a:buClr>
              <a:buSzPts val="3400"/>
              <a:buFont typeface="Calibri"/>
              <a:buNone/>
              <a:defRPr sz="3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266383" y="1763925"/>
            <a:ext cx="4794885" cy="4989036"/>
          </a:xfrm>
          <a:prstGeom prst="rect">
            <a:avLst/>
          </a:prstGeom>
          <a:noFill/>
          <a:ln>
            <a:noFill/>
          </a:ln>
        </p:spPr>
        <p:txBody>
          <a:bodyPr spcFirstLastPara="1" wrap="square" lIns="70400" tIns="35200" rIns="70400" bIns="35200" anchor="t" anchorCtr="0">
            <a:normAutofit/>
          </a:bodyPr>
          <a:lstStyle>
            <a:lvl1pPr marL="457200" marR="0" lvl="0" indent="-387350" algn="l" rtl="0">
              <a:spcBef>
                <a:spcPts val="5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1pPr>
            <a:lvl2pPr marL="914400" marR="0" lvl="1" indent="-368300" algn="l" rtl="0">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266383" y="7006701"/>
            <a:ext cx="1243118" cy="402482"/>
          </a:xfrm>
          <a:prstGeom prst="rect">
            <a:avLst/>
          </a:prstGeom>
          <a:noFill/>
          <a:ln>
            <a:noFill/>
          </a:ln>
        </p:spPr>
        <p:txBody>
          <a:bodyPr spcFirstLastPara="1" wrap="square" lIns="70400" tIns="35200" rIns="70400" bIns="352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1820281" y="7006701"/>
            <a:ext cx="1687089" cy="402482"/>
          </a:xfrm>
          <a:prstGeom prst="rect">
            <a:avLst/>
          </a:prstGeom>
          <a:noFill/>
          <a:ln>
            <a:noFill/>
          </a:ln>
        </p:spPr>
        <p:txBody>
          <a:bodyPr spcFirstLastPara="1" wrap="square" lIns="70400" tIns="35200" rIns="70400" bIns="352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98"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3"/>
          <p:cNvPicPr preferRelativeResize="0"/>
          <p:nvPr/>
        </p:nvPicPr>
        <p:blipFill>
          <a:blip r:embed="rId3">
            <a:alphaModFix/>
          </a:blip>
          <a:stretch>
            <a:fillRect/>
          </a:stretch>
        </p:blipFill>
        <p:spPr>
          <a:xfrm>
            <a:off x="0" y="0"/>
            <a:ext cx="5327651" cy="7559677"/>
          </a:xfrm>
          <a:prstGeom prst="rect">
            <a:avLst/>
          </a:prstGeom>
          <a:noFill/>
          <a:ln>
            <a:noFill/>
          </a:ln>
        </p:spPr>
      </p:pic>
      <p:sp>
        <p:nvSpPr>
          <p:cNvPr id="89" name="Google Shape;89;p13"/>
          <p:cNvSpPr txBox="1"/>
          <p:nvPr/>
        </p:nvSpPr>
        <p:spPr>
          <a:xfrm>
            <a:off x="1799731" y="6567427"/>
            <a:ext cx="1728187" cy="316669"/>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800" b="0" i="0" u="none" strike="noStrike" cap="none" dirty="0">
                <a:solidFill>
                  <a:schemeClr val="dk1"/>
                </a:solidFill>
                <a:latin typeface="Abadi" panose="020B0604020104020204" pitchFamily="34" charset="0"/>
                <a:ea typeface="Libre Franklin Black"/>
                <a:cs typeface="Libre Franklin Black"/>
                <a:sym typeface="Libre Franklin Black"/>
              </a:rPr>
              <a:t>Yearbook 202</a:t>
            </a:r>
            <a:r>
              <a:rPr lang="en-GB" sz="1800" dirty="0">
                <a:solidFill>
                  <a:schemeClr val="dk1"/>
                </a:solidFill>
                <a:latin typeface="Abadi" panose="020B0604020104020204" pitchFamily="34" charset="0"/>
                <a:ea typeface="Libre Franklin Black"/>
                <a:cs typeface="Libre Franklin Black"/>
                <a:sym typeface="Libre Franklin Black"/>
              </a:rPr>
              <a:t>5</a:t>
            </a:r>
            <a:endParaRPr dirty="0">
              <a:latin typeface="Abadi" panose="020B0604020104020204" pitchFamily="34" charset="0"/>
            </a:endParaRPr>
          </a:p>
          <a:p>
            <a:pPr marL="0" marR="0" lvl="0" indent="0" algn="l" rtl="0">
              <a:spcBef>
                <a:spcPts val="0"/>
              </a:spcBef>
              <a:spcAft>
                <a:spcPts val="0"/>
              </a:spcAft>
              <a:buNone/>
            </a:pPr>
            <a:endParaRPr sz="1800" b="0" i="0" u="none" strike="noStrike" cap="none" dirty="0">
              <a:solidFill>
                <a:srgbClr val="FFFFFF"/>
              </a:solidFill>
              <a:latin typeface="Libre Franklin Black"/>
              <a:ea typeface="Libre Franklin Black"/>
              <a:cs typeface="Libre Franklin Black"/>
              <a:sym typeface="Libre Franklin Black"/>
            </a:endParaRPr>
          </a:p>
          <a:p>
            <a:pPr marL="0" marR="0" lvl="0" indent="0" algn="l" rtl="0">
              <a:spcBef>
                <a:spcPts val="0"/>
              </a:spcBef>
              <a:spcAft>
                <a:spcPts val="0"/>
              </a:spcAft>
              <a:buNone/>
            </a:pPr>
            <a:endParaRPr sz="1800" b="0" i="0" u="none" strike="noStrike" cap="none" dirty="0">
              <a:solidFill>
                <a:schemeClr val="dk1"/>
              </a:solidFill>
              <a:latin typeface="Arial"/>
              <a:ea typeface="Arial"/>
              <a:cs typeface="Arial"/>
              <a:sym typeface="Arial"/>
            </a:endParaRPr>
          </a:p>
        </p:txBody>
      </p:sp>
      <p:sp>
        <p:nvSpPr>
          <p:cNvPr id="90" name="Google Shape;90;p13"/>
          <p:cNvSpPr txBox="1"/>
          <p:nvPr/>
        </p:nvSpPr>
        <p:spPr>
          <a:xfrm>
            <a:off x="839972" y="5596455"/>
            <a:ext cx="3830583" cy="122412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2800" b="1" i="0" u="none" strike="noStrike" cap="none" dirty="0" err="1">
                <a:solidFill>
                  <a:schemeClr val="dk1"/>
                </a:solidFill>
                <a:latin typeface="Arial" panose="020B0604020202020204" pitchFamily="34" charset="0"/>
                <a:ea typeface="Libre Franklin Black"/>
                <a:cs typeface="Arial" panose="020B0604020202020204" pitchFamily="34" charset="0"/>
                <a:sym typeface="Libre Franklin Black"/>
              </a:rPr>
              <a:t>Scammonden</a:t>
            </a:r>
            <a:r>
              <a:rPr lang="en-GB" sz="2800" b="1" i="0" u="none" strike="noStrike" cap="none" dirty="0">
                <a:solidFill>
                  <a:schemeClr val="dk1"/>
                </a:solidFill>
                <a:latin typeface="Arial" panose="020B0604020202020204" pitchFamily="34" charset="0"/>
                <a:ea typeface="Libre Franklin Black"/>
                <a:cs typeface="Arial" panose="020B0604020202020204" pitchFamily="34" charset="0"/>
                <a:sym typeface="Libre Franklin Black"/>
              </a:rPr>
              <a:t> Water</a:t>
            </a:r>
            <a:endParaRPr sz="2800" b="1" dirty="0">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en-GB" sz="2800" b="1" i="0" u="none" strike="noStrike" cap="none" dirty="0">
                <a:solidFill>
                  <a:schemeClr val="dk1"/>
                </a:solidFill>
                <a:latin typeface="Arial" panose="020B0604020202020204" pitchFamily="34" charset="0"/>
                <a:ea typeface="Libre Franklin Black"/>
                <a:cs typeface="Arial" panose="020B0604020202020204" pitchFamily="34" charset="0"/>
                <a:sym typeface="Libre Franklin Black"/>
              </a:rPr>
              <a:t>Sailing Club</a:t>
            </a:r>
            <a:endParaRPr sz="2800" b="1" i="0" u="none" strike="noStrike" cap="none" dirty="0">
              <a:solidFill>
                <a:schemeClr val="dk1"/>
              </a:solidFill>
              <a:latin typeface="Arial" panose="020B0604020202020204" pitchFamily="34" charset="0"/>
              <a:cs typeface="Arial" panose="020B0604020202020204" pitchFamily="34" charset="0"/>
              <a:sym typeface="Arial"/>
            </a:endParaRPr>
          </a:p>
        </p:txBody>
      </p:sp>
      <p:sp>
        <p:nvSpPr>
          <p:cNvPr id="91" name="Google Shape;91;p13"/>
          <p:cNvSpPr txBox="1"/>
          <p:nvPr/>
        </p:nvSpPr>
        <p:spPr>
          <a:xfrm>
            <a:off x="1359206" y="6957964"/>
            <a:ext cx="2792114" cy="263922"/>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400" b="0" i="0" u="none" strike="noStrike" cap="none" dirty="0">
                <a:solidFill>
                  <a:srgbClr val="000000"/>
                </a:solidFill>
                <a:latin typeface="Libre Franklin Black"/>
                <a:ea typeface="Libre Franklin Black"/>
                <a:cs typeface="Libre Franklin Black"/>
                <a:sym typeface="Libre Franklin Black"/>
              </a:rPr>
              <a:t>www.scammondensailing.com</a:t>
            </a:r>
            <a:endParaRPr dirty="0"/>
          </a:p>
          <a:p>
            <a:pPr marL="0" marR="0" lvl="0" indent="0" algn="l" rtl="0">
              <a:spcBef>
                <a:spcPts val="0"/>
              </a:spcBef>
              <a:spcAft>
                <a:spcPts val="0"/>
              </a:spcAft>
              <a:buNone/>
            </a:pP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4"/>
          <p:cNvPicPr preferRelativeResize="0"/>
          <p:nvPr/>
        </p:nvPicPr>
        <p:blipFill>
          <a:blip r:embed="rId3">
            <a:alphaModFix/>
          </a:blip>
          <a:stretch>
            <a:fillRect/>
          </a:stretch>
        </p:blipFill>
        <p:spPr>
          <a:xfrm>
            <a:off x="22588" y="4181660"/>
            <a:ext cx="5327652" cy="3513030"/>
          </a:xfrm>
          <a:prstGeom prst="rect">
            <a:avLst/>
          </a:prstGeom>
          <a:noFill/>
          <a:ln>
            <a:noFill/>
          </a:ln>
        </p:spPr>
      </p:pic>
      <p:pic>
        <p:nvPicPr>
          <p:cNvPr id="98" name="Google Shape;98;p14"/>
          <p:cNvPicPr preferRelativeResize="0"/>
          <p:nvPr/>
        </p:nvPicPr>
        <p:blipFill>
          <a:blip r:embed="rId4">
            <a:alphaModFix/>
          </a:blip>
          <a:stretch>
            <a:fillRect/>
          </a:stretch>
        </p:blipFill>
        <p:spPr>
          <a:xfrm>
            <a:off x="22588" y="0"/>
            <a:ext cx="5305062" cy="2499733"/>
          </a:xfrm>
          <a:prstGeom prst="rect">
            <a:avLst/>
          </a:prstGeom>
          <a:noFill/>
          <a:ln>
            <a:noFill/>
          </a:ln>
        </p:spPr>
      </p:pic>
      <p:sp>
        <p:nvSpPr>
          <p:cNvPr id="99" name="Google Shape;99;p14"/>
          <p:cNvSpPr txBox="1"/>
          <p:nvPr/>
        </p:nvSpPr>
        <p:spPr>
          <a:xfrm>
            <a:off x="2015753" y="7032625"/>
            <a:ext cx="3143250" cy="527050"/>
          </a:xfrm>
          <a:prstGeom prst="rect">
            <a:avLst/>
          </a:prstGeom>
          <a:noFill/>
          <a:ln>
            <a:noFill/>
          </a:ln>
        </p:spPr>
        <p:txBody>
          <a:bodyPr spcFirstLastPara="1" wrap="square" lIns="36575" tIns="36575" rIns="36575" bIns="36575" anchor="t" anchorCtr="0">
            <a:noAutofit/>
          </a:bodyPr>
          <a:lstStyle/>
          <a:p>
            <a:pPr marL="0" marR="0" lvl="0" indent="0" algn="ctr" rtl="0">
              <a:lnSpc>
                <a:spcPct val="100000"/>
              </a:lnSpc>
              <a:spcBef>
                <a:spcPts val="0"/>
              </a:spcBef>
              <a:spcAft>
                <a:spcPts val="0"/>
              </a:spcAft>
              <a:buClr>
                <a:schemeClr val="dk1"/>
              </a:buClr>
              <a:buSzPts val="800"/>
              <a:buFont typeface="Arial"/>
              <a:buNone/>
            </a:pPr>
            <a:r>
              <a:rPr lang="en-GB" sz="800" b="1" i="0" u="none" strike="noStrike" cap="none">
                <a:solidFill>
                  <a:schemeClr val="dk1"/>
                </a:solidFill>
                <a:latin typeface="Arial"/>
                <a:ea typeface="Arial"/>
                <a:cs typeface="Arial"/>
                <a:sym typeface="Arial"/>
              </a:rPr>
              <a:t>Photos courtesy of members</a:t>
            </a:r>
            <a:endParaRPr sz="1800" b="0" i="0" u="none" strike="noStrike" cap="none">
              <a:solidFill>
                <a:schemeClr val="dk1"/>
              </a:solidFill>
              <a:latin typeface="Arial"/>
              <a:ea typeface="Arial"/>
              <a:cs typeface="Arial"/>
              <a:sym typeface="Arial"/>
            </a:endParaRPr>
          </a:p>
        </p:txBody>
      </p:sp>
      <p:pic>
        <p:nvPicPr>
          <p:cNvPr id="100" name="Google Shape;100;p14"/>
          <p:cNvPicPr preferRelativeResize="0"/>
          <p:nvPr/>
        </p:nvPicPr>
        <p:blipFill>
          <a:blip r:embed="rId5">
            <a:alphaModFix/>
          </a:blip>
          <a:stretch>
            <a:fillRect/>
          </a:stretch>
        </p:blipFill>
        <p:spPr>
          <a:xfrm>
            <a:off x="22600" y="2499725"/>
            <a:ext cx="2550552" cy="1912926"/>
          </a:xfrm>
          <a:prstGeom prst="rect">
            <a:avLst/>
          </a:prstGeom>
          <a:noFill/>
          <a:ln>
            <a:noFill/>
          </a:ln>
        </p:spPr>
      </p:pic>
      <p:pic>
        <p:nvPicPr>
          <p:cNvPr id="102" name="Google Shape;102;p14"/>
          <p:cNvPicPr preferRelativeResize="0"/>
          <p:nvPr/>
        </p:nvPicPr>
        <p:blipFill>
          <a:blip r:embed="rId6">
            <a:alphaModFix/>
          </a:blip>
          <a:stretch>
            <a:fillRect/>
          </a:stretch>
        </p:blipFill>
        <p:spPr>
          <a:xfrm>
            <a:off x="2435665" y="2499725"/>
            <a:ext cx="2891985" cy="20671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txBox="1"/>
          <p:nvPr/>
        </p:nvSpPr>
        <p:spPr>
          <a:xfrm>
            <a:off x="594519" y="539477"/>
            <a:ext cx="4138613" cy="11430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600" b="1" i="0" u="none" strike="noStrike" cap="none" dirty="0" err="1">
                <a:solidFill>
                  <a:srgbClr val="000000"/>
                </a:solidFill>
                <a:latin typeface="Arial"/>
                <a:ea typeface="Arial"/>
                <a:cs typeface="Arial"/>
                <a:sym typeface="Arial"/>
              </a:rPr>
              <a:t>Scammonden</a:t>
            </a:r>
            <a:r>
              <a:rPr lang="en-GB" sz="1600" b="1" i="0" u="none" strike="noStrike" cap="none" dirty="0">
                <a:solidFill>
                  <a:srgbClr val="000000"/>
                </a:solidFill>
                <a:latin typeface="Arial"/>
                <a:ea typeface="Arial"/>
                <a:cs typeface="Arial"/>
                <a:sym typeface="Arial"/>
              </a:rPr>
              <a:t> Water Sailing Club</a:t>
            </a:r>
            <a:endParaRPr dirty="0"/>
          </a:p>
          <a:p>
            <a:pPr marL="0" marR="0" lvl="0" indent="0" algn="ctr" rtl="0">
              <a:spcBef>
                <a:spcPts val="300"/>
              </a:spcBef>
              <a:spcAft>
                <a:spcPts val="0"/>
              </a:spcAft>
              <a:buNone/>
            </a:pPr>
            <a:r>
              <a:rPr lang="en-GB" sz="800" b="1" i="0" u="none" strike="noStrike" cap="none" dirty="0">
                <a:solidFill>
                  <a:srgbClr val="000000"/>
                </a:solidFill>
                <a:latin typeface="Arial"/>
                <a:ea typeface="Arial"/>
                <a:cs typeface="Arial"/>
                <a:sym typeface="Arial"/>
              </a:rPr>
              <a:t>Founded 1970</a:t>
            </a:r>
            <a:endParaRPr dirty="0"/>
          </a:p>
          <a:p>
            <a:pPr marL="0" marR="0" lvl="0" indent="0" algn="ctr" rtl="0">
              <a:spcBef>
                <a:spcPts val="0"/>
              </a:spcBef>
              <a:spcAft>
                <a:spcPts val="0"/>
              </a:spcAft>
              <a:buNone/>
            </a:pPr>
            <a:endParaRPr sz="800" b="1" i="0" u="none" strike="noStrike" cap="none" dirty="0">
              <a:solidFill>
                <a:srgbClr val="000000"/>
              </a:solidFill>
              <a:latin typeface="Arial"/>
              <a:ea typeface="Arial"/>
              <a:cs typeface="Arial"/>
              <a:sym typeface="Arial"/>
            </a:endParaRPr>
          </a:p>
          <a:p>
            <a:pPr marL="0" marR="0" lvl="0" indent="0" algn="ctr" rtl="0">
              <a:spcBef>
                <a:spcPts val="0"/>
              </a:spcBef>
              <a:spcAft>
                <a:spcPts val="0"/>
              </a:spcAft>
              <a:buNone/>
            </a:pPr>
            <a:r>
              <a:rPr lang="en-GB" sz="1100" b="1" i="0" u="none" strike="noStrike" cap="none" dirty="0">
                <a:solidFill>
                  <a:srgbClr val="000000"/>
                </a:solidFill>
                <a:latin typeface="Arial"/>
                <a:ea typeface="Arial"/>
                <a:cs typeface="Arial"/>
                <a:sym typeface="Arial"/>
              </a:rPr>
              <a:t>Clubhouse: The Old Vicarage, </a:t>
            </a:r>
            <a:r>
              <a:rPr lang="en-GB" sz="1100" b="1" i="0" u="none" strike="noStrike" cap="none" dirty="0" err="1">
                <a:solidFill>
                  <a:srgbClr val="000000"/>
                </a:solidFill>
                <a:latin typeface="Arial"/>
                <a:ea typeface="Arial"/>
                <a:cs typeface="Arial"/>
                <a:sym typeface="Arial"/>
              </a:rPr>
              <a:t>Scammonden</a:t>
            </a:r>
            <a:r>
              <a:rPr lang="en-GB" sz="1100" b="1" i="0" u="none" strike="noStrike" cap="none" dirty="0">
                <a:solidFill>
                  <a:srgbClr val="000000"/>
                </a:solidFill>
                <a:latin typeface="Arial"/>
                <a:ea typeface="Arial"/>
                <a:cs typeface="Arial"/>
                <a:sym typeface="Arial"/>
              </a:rPr>
              <a:t>, </a:t>
            </a:r>
            <a:endParaRPr sz="1200" dirty="0"/>
          </a:p>
          <a:p>
            <a:pPr marL="0" marR="0" lvl="0" indent="0" algn="ctr" rtl="0">
              <a:spcBef>
                <a:spcPts val="0"/>
              </a:spcBef>
              <a:spcAft>
                <a:spcPts val="0"/>
              </a:spcAft>
              <a:buNone/>
            </a:pPr>
            <a:r>
              <a:rPr lang="en-GB" sz="1100" b="1" i="0" u="none" strike="noStrike" cap="none" dirty="0">
                <a:solidFill>
                  <a:srgbClr val="000000"/>
                </a:solidFill>
                <a:latin typeface="Arial"/>
                <a:ea typeface="Arial"/>
                <a:cs typeface="Arial"/>
                <a:sym typeface="Arial"/>
              </a:rPr>
              <a:t>near Outlane, Huddersfield, HD3 3FT</a:t>
            </a:r>
            <a:endParaRPr sz="1200" dirty="0"/>
          </a:p>
          <a:p>
            <a:pPr marL="0" marR="0" lvl="0" indent="0" algn="ctr" rtl="0">
              <a:spcBef>
                <a:spcPts val="0"/>
              </a:spcBef>
              <a:spcAft>
                <a:spcPts val="0"/>
              </a:spcAft>
              <a:buNone/>
            </a:pPr>
            <a:r>
              <a:rPr lang="en-GB" sz="1100" b="1" i="0" u="none" strike="noStrike" cap="none" dirty="0">
                <a:solidFill>
                  <a:srgbClr val="000000"/>
                </a:solidFill>
                <a:latin typeface="Arial"/>
                <a:ea typeface="Arial"/>
                <a:cs typeface="Arial"/>
                <a:sym typeface="Arial"/>
              </a:rPr>
              <a:t>What3words: </a:t>
            </a:r>
            <a:endParaRPr sz="1200" dirty="0"/>
          </a:p>
          <a:p>
            <a:pPr marL="0" marR="0" lvl="0" indent="0" algn="ctr" rtl="0">
              <a:spcBef>
                <a:spcPts val="0"/>
              </a:spcBef>
              <a:spcAft>
                <a:spcPts val="0"/>
              </a:spcAft>
              <a:buNone/>
            </a:pPr>
            <a:r>
              <a:rPr lang="en-GB" sz="1100" b="1" i="0" u="none" strike="noStrike" cap="none" dirty="0">
                <a:solidFill>
                  <a:srgbClr val="000000"/>
                </a:solidFill>
                <a:latin typeface="Arial"/>
                <a:ea typeface="Arial"/>
                <a:cs typeface="Arial"/>
                <a:sym typeface="Arial"/>
              </a:rPr>
              <a:t>Live octagonal weddings</a:t>
            </a:r>
            <a:endParaRPr sz="1200" dirty="0"/>
          </a:p>
        </p:txBody>
      </p:sp>
      <p:sp>
        <p:nvSpPr>
          <p:cNvPr id="108" name="Google Shape;108;p15"/>
          <p:cNvSpPr txBox="1"/>
          <p:nvPr/>
        </p:nvSpPr>
        <p:spPr>
          <a:xfrm>
            <a:off x="365125" y="5075981"/>
            <a:ext cx="4597400" cy="198120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Enjoy your sailing at S.W.S.C.</a:t>
            </a:r>
            <a:endParaRPr dirty="0"/>
          </a:p>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But remember.</a:t>
            </a:r>
            <a:endParaRPr dirty="0"/>
          </a:p>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SAIL SAFE</a:t>
            </a:r>
            <a:endParaRPr dirty="0"/>
          </a:p>
          <a:p>
            <a:pPr marL="0" marR="0" lvl="0" indent="0" algn="ctr" rtl="0">
              <a:spcBef>
                <a:spcPts val="0"/>
              </a:spcBef>
              <a:spcAft>
                <a:spcPts val="0"/>
              </a:spcAft>
              <a:buNone/>
            </a:pPr>
            <a:endParaRPr sz="1200" b="1" i="0" u="none" strike="noStrike" cap="none" dirty="0">
              <a:solidFill>
                <a:srgbClr val="000000"/>
              </a:solidFill>
              <a:latin typeface="Arial"/>
              <a:ea typeface="Arial"/>
              <a:cs typeface="Arial"/>
              <a:sym typeface="Arial"/>
            </a:endParaRPr>
          </a:p>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Always wear a buoyancy aid</a:t>
            </a:r>
            <a:endParaRPr dirty="0"/>
          </a:p>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Wear protective clothing suitable for the conditions</a:t>
            </a:r>
            <a:endParaRPr dirty="0"/>
          </a:p>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Keep a close eye on young children near the water</a:t>
            </a:r>
            <a:endParaRPr dirty="0"/>
          </a:p>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If you do capsize - stay with your boat</a:t>
            </a:r>
            <a:endParaRPr dirty="0"/>
          </a:p>
          <a:p>
            <a:pPr marL="0" marR="0" lvl="0" indent="0" algn="ctr" rtl="0">
              <a:spcBef>
                <a:spcPts val="0"/>
              </a:spcBef>
              <a:spcAft>
                <a:spcPts val="0"/>
              </a:spcAft>
              <a:buNone/>
            </a:pPr>
            <a:endParaRPr sz="1200" b="1" i="0" u="none" strike="noStrike" cap="none" dirty="0">
              <a:solidFill>
                <a:srgbClr val="000000"/>
              </a:solidFill>
              <a:latin typeface="Arial"/>
              <a:ea typeface="Arial"/>
              <a:cs typeface="Arial"/>
              <a:sym typeface="Arial"/>
            </a:endParaRPr>
          </a:p>
          <a:p>
            <a:pPr marL="0" marR="0" lvl="0" indent="0" algn="ctr" rtl="0">
              <a:spcBef>
                <a:spcPts val="0"/>
              </a:spcBef>
              <a:spcAft>
                <a:spcPts val="0"/>
              </a:spcAft>
              <a:buNone/>
            </a:pPr>
            <a:r>
              <a:rPr lang="en-GB" sz="1200" b="1" i="0" u="none" strike="noStrike" cap="none" dirty="0">
                <a:solidFill>
                  <a:srgbClr val="000000"/>
                </a:solidFill>
                <a:latin typeface="Arial"/>
                <a:ea typeface="Arial"/>
                <a:cs typeface="Arial"/>
                <a:sym typeface="Arial"/>
              </a:rPr>
              <a:t>IF IN DOUBT -  DON'T GO OUT!!</a:t>
            </a:r>
            <a:endParaRPr sz="1800" b="0" i="0" u="none" strike="noStrike" cap="none" dirty="0">
              <a:solidFill>
                <a:schemeClr val="dk1"/>
              </a:solidFill>
              <a:latin typeface="Arial"/>
              <a:ea typeface="Arial"/>
              <a:cs typeface="Arial"/>
              <a:sym typeface="Arial"/>
            </a:endParaRPr>
          </a:p>
        </p:txBody>
      </p:sp>
      <p:sp>
        <p:nvSpPr>
          <p:cNvPr id="109" name="Google Shape;109;p15"/>
          <p:cNvSpPr txBox="1"/>
          <p:nvPr/>
        </p:nvSpPr>
        <p:spPr>
          <a:xfrm>
            <a:off x="299212" y="1828938"/>
            <a:ext cx="4815047" cy="34008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i="0" u="sng" strike="noStrike" cap="none" dirty="0">
                <a:solidFill>
                  <a:srgbClr val="000000"/>
                </a:solidFill>
                <a:latin typeface="Arial"/>
                <a:ea typeface="Arial"/>
                <a:cs typeface="Arial"/>
                <a:sym typeface="Arial"/>
              </a:rPr>
              <a:t>Contents</a:t>
            </a:r>
          </a:p>
          <a:p>
            <a:pPr marL="0" marR="0" lvl="0" indent="0" algn="ctr" rtl="0">
              <a:spcBef>
                <a:spcPts val="0"/>
              </a:spcBef>
              <a:spcAft>
                <a:spcPts val="0"/>
              </a:spcAft>
              <a:buNone/>
            </a:pPr>
            <a:endParaRPr lang="en-GB"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The Commodore’s Bit	page 4</a:t>
            </a:r>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Captain’s Log		page 5</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Members List 2024	page 7</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Club Officers		page 10</a:t>
            </a:r>
          </a:p>
          <a:p>
            <a:pPr lvl="1"/>
            <a:r>
              <a:rPr lang="en-GB" sz="1100" b="0" i="0" u="none" strike="noStrike" cap="none" dirty="0">
                <a:solidFill>
                  <a:srgbClr val="000000"/>
                </a:solidFill>
                <a:latin typeface="Arial"/>
                <a:ea typeface="Arial"/>
                <a:cs typeface="Arial"/>
                <a:sym typeface="Arial"/>
              </a:rPr>
              <a:t>	Sailing Times		page 12</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202</a:t>
            </a:r>
            <a:r>
              <a:rPr lang="en-GB" sz="1100" dirty="0"/>
              <a:t>4</a:t>
            </a:r>
            <a:r>
              <a:rPr lang="en-GB" sz="1100" b="0" i="0" u="none" strike="noStrike" cap="none" dirty="0">
                <a:solidFill>
                  <a:srgbClr val="000000"/>
                </a:solidFill>
                <a:latin typeface="Arial"/>
                <a:ea typeface="Arial"/>
                <a:cs typeface="Arial"/>
                <a:sym typeface="Arial"/>
              </a:rPr>
              <a:t> Trophy Winners	page 14</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202</a:t>
            </a:r>
            <a:r>
              <a:rPr lang="en-GB" sz="1100" dirty="0"/>
              <a:t>5</a:t>
            </a:r>
            <a:r>
              <a:rPr lang="en-GB" sz="1100" b="0" i="0" u="none" strike="noStrike" cap="none" dirty="0">
                <a:solidFill>
                  <a:srgbClr val="000000"/>
                </a:solidFill>
                <a:latin typeface="Arial"/>
                <a:ea typeface="Arial"/>
                <a:cs typeface="Arial"/>
                <a:sym typeface="Arial"/>
              </a:rPr>
              <a:t> Trophy Allocation	page 17</a:t>
            </a:r>
            <a:endParaRPr sz="1100" b="0" i="0" u="none" strike="noStrike" cap="none" dirty="0">
              <a:solidFill>
                <a:srgbClr val="000000"/>
              </a:solidFill>
              <a:latin typeface="Arial"/>
              <a:ea typeface="Arial"/>
              <a:cs typeface="Arial"/>
              <a:sym typeface="Arial"/>
            </a:endParaRPr>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Major Trophy Days 202</a:t>
            </a:r>
            <a:r>
              <a:rPr lang="en-GB" sz="1100" dirty="0"/>
              <a:t>5</a:t>
            </a:r>
            <a:r>
              <a:rPr lang="en-GB" sz="1100" b="0" i="0" u="none" strike="noStrike" cap="none" dirty="0">
                <a:solidFill>
                  <a:srgbClr val="000000"/>
                </a:solidFill>
                <a:latin typeface="Arial"/>
                <a:ea typeface="Arial"/>
                <a:cs typeface="Arial"/>
                <a:sym typeface="Arial"/>
              </a:rPr>
              <a:t>	page 21</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Sailing Programme 202</a:t>
            </a:r>
            <a:r>
              <a:rPr lang="en-GB" sz="1100" dirty="0"/>
              <a:t>5</a:t>
            </a:r>
            <a:r>
              <a:rPr lang="en-GB" sz="1100" b="0" i="0" u="none" strike="noStrike" cap="none" dirty="0">
                <a:solidFill>
                  <a:srgbClr val="000000"/>
                </a:solidFill>
                <a:latin typeface="Arial"/>
                <a:ea typeface="Arial"/>
                <a:cs typeface="Arial"/>
                <a:sym typeface="Arial"/>
              </a:rPr>
              <a:t>	page 23</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Outline of Duties	page 28</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SWSC RYA Training Centre	page 33</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SWSC Sailing Instructions    	page 39</a:t>
            </a:r>
            <a:endParaRPr sz="1100" b="0" i="0" u="none" strike="noStrike" cap="none" dirty="0">
              <a:solidFill>
                <a:srgbClr val="000000"/>
              </a:solidFill>
              <a:latin typeface="Arial"/>
              <a:ea typeface="Arial"/>
              <a:cs typeface="Arial"/>
              <a:sym typeface="Arial"/>
            </a:endParaRPr>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Paddleboarding	page 51</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Care of young children 	page 54</a:t>
            </a:r>
            <a:endParaRPr dirty="0"/>
          </a:p>
          <a:p>
            <a:pPr marL="0" marR="0" lvl="0" indent="0" rtl="0">
              <a:spcBef>
                <a:spcPts val="0"/>
              </a:spcBef>
              <a:spcAft>
                <a:spcPts val="0"/>
              </a:spcAft>
              <a:buNone/>
            </a:pPr>
            <a:r>
              <a:rPr lang="en-GB" sz="1100" b="0" i="0" u="none" strike="noStrike" cap="none" dirty="0">
                <a:solidFill>
                  <a:srgbClr val="000000"/>
                </a:solidFill>
                <a:latin typeface="Arial"/>
                <a:ea typeface="Arial"/>
                <a:cs typeface="Arial"/>
                <a:sym typeface="Arial"/>
              </a:rPr>
              <a:t>	Key dates  		page 56</a:t>
            </a:r>
            <a:endParaRPr sz="1100" b="0" i="0" u="none" strike="noStrike" cap="none" dirty="0">
              <a:solidFill>
                <a:srgbClr val="000000"/>
              </a:solidFill>
              <a:latin typeface="Arial"/>
              <a:ea typeface="Arial"/>
              <a:cs typeface="Arial"/>
              <a:sym typeface="Arial"/>
            </a:endParaRPr>
          </a:p>
          <a:p>
            <a:pPr marL="0" marR="0" lvl="0" indent="0" algn="l" rtl="0">
              <a:spcBef>
                <a:spcPts val="0"/>
              </a:spcBef>
              <a:spcAft>
                <a:spcPts val="0"/>
              </a:spcAft>
              <a:buNone/>
            </a:pPr>
            <a:r>
              <a:rPr lang="en-GB" sz="1100" b="0" i="0" u="none" strike="noStrike" cap="none" dirty="0">
                <a:solidFill>
                  <a:srgbClr val="000000"/>
                </a:solidFill>
                <a:latin typeface="Arial"/>
                <a:ea typeface="Arial"/>
                <a:cs typeface="Arial"/>
                <a:sym typeface="Arial"/>
              </a:rPr>
              <a:t> </a:t>
            </a:r>
            <a:endParaRPr dirty="0"/>
          </a:p>
          <a:p>
            <a:pPr marL="0" marR="0" lvl="0" indent="0" algn="l" rtl="0">
              <a:spcBef>
                <a:spcPts val="0"/>
              </a:spcBef>
              <a:spcAft>
                <a:spcPts val="0"/>
              </a:spcAft>
              <a:buNone/>
            </a:pPr>
            <a:endParaRPr sz="1100" dirty="0">
              <a:solidFill>
                <a:schemeClr val="dk1"/>
              </a:solidFill>
              <a:latin typeface="Arial"/>
              <a:ea typeface="Arial"/>
              <a:cs typeface="Arial"/>
              <a:sym typeface="Arial"/>
            </a:endParaRPr>
          </a:p>
        </p:txBody>
      </p:sp>
      <p:sp>
        <p:nvSpPr>
          <p:cNvPr id="110" name="Google Shape;110;p15"/>
          <p:cNvSpPr txBox="1">
            <a:spLocks noGrp="1"/>
          </p:cNvSpPr>
          <p:nvPr>
            <p:ph type="sldNum" idx="12"/>
          </p:nvPr>
        </p:nvSpPr>
        <p:spPr>
          <a:xfrm>
            <a:off x="2545223" y="6998319"/>
            <a:ext cx="237203" cy="402482"/>
          </a:xfrm>
          <a:prstGeom prst="rect">
            <a:avLst/>
          </a:prstGeom>
          <a:noFill/>
          <a:ln>
            <a:noFill/>
          </a:ln>
        </p:spPr>
        <p:txBody>
          <a:bodyPr spcFirstLastPara="1" wrap="square" lIns="70400" tIns="35200" rIns="70400" bIns="35200" anchor="ctr" anchorCtr="0">
            <a:noAutofit/>
          </a:bodyPr>
          <a:lstStyle/>
          <a:p>
            <a:pPr marL="0" lvl="0" indent="0" algn="r" rtl="0">
              <a:spcBef>
                <a:spcPts val="0"/>
              </a:spcBef>
              <a:spcAft>
                <a:spcPts val="0"/>
              </a:spcAft>
              <a:buNone/>
            </a:pPr>
            <a:fld id="{00000000-1234-1234-1234-123412341234}" type="slidenum">
              <a:rPr lang="en-GB">
                <a:latin typeface="Arial"/>
                <a:ea typeface="Arial"/>
                <a:cs typeface="Arial"/>
                <a:sym typeface="Arial"/>
              </a:rPr>
              <a:t>3</a:t>
            </a:fld>
            <a:endParaRPr>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6"/>
          <p:cNvSpPr txBox="1"/>
          <p:nvPr/>
        </p:nvSpPr>
        <p:spPr>
          <a:xfrm>
            <a:off x="340242" y="179437"/>
            <a:ext cx="4688958" cy="6899925"/>
          </a:xfrm>
          <a:prstGeom prst="rect">
            <a:avLst/>
          </a:prstGeom>
          <a:noFill/>
          <a:ln>
            <a:noFill/>
          </a:ln>
        </p:spPr>
        <p:txBody>
          <a:bodyPr spcFirstLastPara="1" wrap="square" lIns="91425" tIns="45700" rIns="91425" bIns="45700" anchor="t" anchorCtr="0">
            <a:spAutoFit/>
          </a:bodyPr>
          <a:lstStyle/>
          <a:p>
            <a:pPr marL="0" lvl="0" indent="0" algn="ctr" rtl="0">
              <a:lnSpc>
                <a:spcPct val="107916"/>
              </a:lnSpc>
              <a:spcBef>
                <a:spcPts val="0"/>
              </a:spcBef>
              <a:spcAft>
                <a:spcPts val="0"/>
              </a:spcAft>
              <a:buClr>
                <a:schemeClr val="dk1"/>
              </a:buClr>
              <a:buSzPts val="1100"/>
              <a:buFont typeface="Arial"/>
              <a:buNone/>
            </a:pPr>
            <a:r>
              <a:rPr lang="en-GB" sz="1900" b="1" dirty="0">
                <a:solidFill>
                  <a:schemeClr val="dk1"/>
                </a:solidFill>
                <a:latin typeface="+mn-lt"/>
                <a:ea typeface="Calibri"/>
                <a:cs typeface="Calibri"/>
                <a:sym typeface="Calibri"/>
              </a:rPr>
              <a:t>Commodore’s Bit</a:t>
            </a:r>
            <a:endParaRPr sz="1900" b="1" dirty="0">
              <a:solidFill>
                <a:schemeClr val="dk1"/>
              </a:solidFill>
              <a:latin typeface="+mn-lt"/>
              <a:ea typeface="Calibri"/>
              <a:cs typeface="Calibri"/>
              <a:sym typeface="Calibri"/>
            </a:endParaRPr>
          </a:p>
          <a:p>
            <a:pPr marL="0" lvl="0" indent="0" algn="ctr" rtl="0">
              <a:lnSpc>
                <a:spcPct val="107916"/>
              </a:lnSpc>
              <a:spcBef>
                <a:spcPts val="800"/>
              </a:spcBef>
              <a:spcAft>
                <a:spcPts val="0"/>
              </a:spcAft>
              <a:buClr>
                <a:schemeClr val="dk1"/>
              </a:buClr>
              <a:buSzPts val="1100"/>
              <a:buFont typeface="Arial"/>
              <a:buNone/>
            </a:pPr>
            <a:endParaRPr b="1"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Welcome members to the new sailing year at </a:t>
            </a:r>
            <a:r>
              <a:rPr lang="en-GB" sz="900" dirty="0" err="1">
                <a:solidFill>
                  <a:schemeClr val="dk1"/>
                </a:solidFill>
                <a:latin typeface="+mn-lt"/>
                <a:ea typeface="Calibri"/>
                <a:cs typeface="Calibri"/>
                <a:sym typeface="Calibri"/>
              </a:rPr>
              <a:t>Scammonden</a:t>
            </a:r>
            <a:r>
              <a:rPr lang="en-GB" sz="900" dirty="0">
                <a:solidFill>
                  <a:schemeClr val="dk1"/>
                </a:solidFill>
                <a:latin typeface="+mn-lt"/>
                <a:ea typeface="Calibri"/>
                <a:cs typeface="Calibri"/>
                <a:sym typeface="Calibri"/>
              </a:rPr>
              <a:t>. </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The Sailing Captain has put together another year of exciting racing and I know you’ll be as keen as me to get into that, but first let’s have a quick look back on 2024.</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The Laser fleet continued to thrive and it’s great to see them mixing it up with the RS Aero fleet. There’s been a growth in the number of double-handed boats particularly the Enterprise fleet. This renewed interest was almost perfectly timed to take advantage of the re-introduction of the famous Southport 24 Hour Race following a few years of its absence. The Club invested in a new Enterprise and took up the challenge with Team </a:t>
            </a:r>
            <a:r>
              <a:rPr lang="en-GB" sz="900" dirty="0" err="1">
                <a:solidFill>
                  <a:schemeClr val="dk1"/>
                </a:solidFill>
                <a:latin typeface="+mn-lt"/>
                <a:ea typeface="Calibri"/>
                <a:cs typeface="Calibri"/>
                <a:sym typeface="Calibri"/>
              </a:rPr>
              <a:t>Scamm</a:t>
            </a:r>
            <a:r>
              <a:rPr lang="en-GB" sz="900" dirty="0">
                <a:solidFill>
                  <a:schemeClr val="dk1"/>
                </a:solidFill>
                <a:latin typeface="+mn-lt"/>
                <a:ea typeface="Calibri"/>
                <a:cs typeface="Calibri"/>
                <a:sym typeface="Calibri"/>
              </a:rPr>
              <a:t> going on to record our best result in a long history of competing there – just see all the shields mounted around the bar. It’s an excellent event on both sailing and social front with a good mix of junior and adult members taking part. We will be attending again in 2025 and I’d encourage members of all abilities to join in. Not sailed an Ent ? Not a problem, the intention is to use the boat over the summer to provide coaching to all. </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The Club’s other big away day, Filey Regatta, was similarly well attended and despite strong winds and huge swells – which for us pond sailors was a bit disconcerting – SWSC showed well. Again, all who attended enjoyed the weekend and we are looking to take as many of you as possible over there this year.</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In May the Club re-introduced the Open Day for the first time since 2019. The weather here too had an impact and kept numbers low, but it was a great to be able to show off the Club’s facilities to would be joiners. And of course, the friendly nature of its members! </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The year ahead, of course, brings some challenges to the Club and I discussed specifics at our AGM in November. However, with the sort of spirit, the friendly determination, camaraderie, energy and competence shown by members time and time again, not least in the examples above, I am confident that together, we will rise to meet them.  </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I would like to thank all committee members for their efforts in helping with the running of the Club during 2024 and as always, the help we get with running the Club either via the committee, working parties or volunteering at Saturday Club all contributes to building the sustainability of sailing at </a:t>
            </a:r>
            <a:r>
              <a:rPr lang="en-GB" sz="900" dirty="0" err="1">
                <a:solidFill>
                  <a:schemeClr val="dk1"/>
                </a:solidFill>
                <a:latin typeface="+mn-lt"/>
                <a:ea typeface="Calibri"/>
                <a:cs typeface="Calibri"/>
                <a:sym typeface="Calibri"/>
              </a:rPr>
              <a:t>Scammonden</a:t>
            </a:r>
            <a:r>
              <a:rPr lang="en-GB" sz="900" dirty="0">
                <a:solidFill>
                  <a:schemeClr val="dk1"/>
                </a:solidFill>
                <a:latin typeface="+mn-lt"/>
                <a:ea typeface="Calibri"/>
                <a:cs typeface="Calibri"/>
                <a:sym typeface="Calibri"/>
              </a:rPr>
              <a:t>.  </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Have a great year’s sailing.</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b="1" dirty="0">
                <a:solidFill>
                  <a:schemeClr val="dk1"/>
                </a:solidFill>
                <a:latin typeface="+mn-lt"/>
                <a:ea typeface="Calibri"/>
                <a:cs typeface="Calibri"/>
                <a:sym typeface="Calibri"/>
              </a:rPr>
              <a:t>Neville Senior</a:t>
            </a:r>
            <a:endParaRPr sz="900" b="1"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b="1" dirty="0">
                <a:solidFill>
                  <a:schemeClr val="dk1"/>
                </a:solidFill>
                <a:latin typeface="+mn-lt"/>
                <a:ea typeface="Calibri"/>
                <a:cs typeface="Calibri"/>
                <a:sym typeface="Calibri"/>
              </a:rPr>
              <a:t>Commodore</a:t>
            </a:r>
            <a:endParaRPr sz="900" b="1" dirty="0">
              <a:solidFill>
                <a:schemeClr val="dk1"/>
              </a:solidFill>
              <a:latin typeface="+mn-lt"/>
              <a:ea typeface="Calibri"/>
              <a:cs typeface="Calibri"/>
              <a:sym typeface="Calibri"/>
            </a:endParaRPr>
          </a:p>
          <a:p>
            <a:pPr marL="0" marR="0" lvl="0" indent="0" algn="ctr" rtl="0">
              <a:spcBef>
                <a:spcPts val="800"/>
              </a:spcBef>
              <a:spcAft>
                <a:spcPts val="0"/>
              </a:spcAft>
              <a:buNone/>
            </a:pPr>
            <a:endParaRPr sz="900" dirty="0">
              <a:solidFill>
                <a:srgbClr val="000000"/>
              </a:solidFill>
              <a:latin typeface="Arial"/>
              <a:ea typeface="Arial"/>
              <a:cs typeface="Arial"/>
              <a:sym typeface="Arial"/>
            </a:endParaRPr>
          </a:p>
        </p:txBody>
      </p:sp>
      <p:sp>
        <p:nvSpPr>
          <p:cNvPr id="116" name="Google Shape;116;p16"/>
          <p:cNvSpPr txBox="1"/>
          <p:nvPr/>
        </p:nvSpPr>
        <p:spPr>
          <a:xfrm>
            <a:off x="2545223" y="6998319"/>
            <a:ext cx="237203" cy="402482"/>
          </a:xfrm>
          <a:prstGeom prst="rect">
            <a:avLst/>
          </a:prstGeom>
          <a:noFill/>
          <a:ln>
            <a:noFill/>
          </a:ln>
        </p:spPr>
        <p:txBody>
          <a:bodyPr spcFirstLastPara="1" wrap="square" lIns="70400" tIns="35200" rIns="70400" bIns="35200" anchor="ctr" anchorCtr="0">
            <a:noAutofit/>
          </a:bodyPr>
          <a:lstStyle/>
          <a:p>
            <a:pPr marL="0" marR="0" lvl="0" indent="0" algn="r" rtl="0">
              <a:spcBef>
                <a:spcPts val="0"/>
              </a:spcBef>
              <a:spcAft>
                <a:spcPts val="0"/>
              </a:spcAft>
              <a:buNone/>
            </a:pPr>
            <a:fld id="{00000000-1234-1234-1234-123412341234}" type="slidenum">
              <a:rPr lang="en-GB" sz="900">
                <a:solidFill>
                  <a:srgbClr val="888888"/>
                </a:solidFill>
                <a:latin typeface="Arial"/>
                <a:ea typeface="Arial"/>
                <a:cs typeface="Arial"/>
                <a:sym typeface="Arial"/>
              </a:rPr>
              <a:t>4</a:t>
            </a:fld>
            <a:endParaRPr sz="900">
              <a:solidFill>
                <a:srgbClr val="888888"/>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p:nvPr/>
        </p:nvSpPr>
        <p:spPr>
          <a:xfrm>
            <a:off x="244549" y="158874"/>
            <a:ext cx="4720856" cy="5655803"/>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GB" sz="2000" b="1" dirty="0">
                <a:solidFill>
                  <a:schemeClr val="dk1"/>
                </a:solidFill>
                <a:latin typeface="+mn-lt"/>
                <a:ea typeface="Calibri"/>
                <a:cs typeface="Calibri" panose="020F0502020204030204" pitchFamily="34" charset="0"/>
                <a:sym typeface="Calibri"/>
              </a:rPr>
              <a:t>Captain’s Log 2025</a:t>
            </a:r>
          </a:p>
          <a:p>
            <a:pPr marL="0" marR="0" lvl="0" indent="0" algn="ctr" rtl="0">
              <a:lnSpc>
                <a:spcPct val="107000"/>
              </a:lnSpc>
              <a:spcBef>
                <a:spcPts val="0"/>
              </a:spcBef>
              <a:spcAft>
                <a:spcPts val="0"/>
              </a:spcAft>
              <a:buNone/>
            </a:pPr>
            <a:endParaRPr sz="2000" dirty="0">
              <a:solidFill>
                <a:schemeClr val="dk1"/>
              </a:solidFill>
              <a:latin typeface="+mn-lt"/>
              <a:ea typeface="Calibri"/>
              <a:cs typeface="Calibri" panose="020F0502020204030204" pitchFamily="34" charset="0"/>
              <a:sym typeface="Calibri"/>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Hello everyone and welcome to another year of sailing at </a:t>
            </a:r>
            <a:r>
              <a:rPr lang="en-GB" sz="900" dirty="0" err="1">
                <a:solidFill>
                  <a:schemeClr val="dk1"/>
                </a:solidFill>
                <a:latin typeface="+mn-lt"/>
                <a:ea typeface="Calibri"/>
                <a:cs typeface="Calibri" panose="020F0502020204030204" pitchFamily="34" charset="0"/>
                <a:sym typeface="Calibri"/>
              </a:rPr>
              <a:t>Scammonden</a:t>
            </a:r>
            <a:r>
              <a:rPr lang="en-GB" sz="900" dirty="0">
                <a:solidFill>
                  <a:schemeClr val="dk1"/>
                </a:solidFill>
                <a:latin typeface="+mn-lt"/>
                <a:ea typeface="Calibri"/>
                <a:cs typeface="Calibri" panose="020F0502020204030204" pitchFamily="34" charset="0"/>
                <a:sym typeface="Calibri"/>
              </a:rPr>
              <a:t>. If you do not already know me, I am Oliver Boocock and I am the Sailing Captain for 2025.</a:t>
            </a:r>
            <a:endParaRPr sz="900" dirty="0">
              <a:latin typeface="+mn-lt"/>
              <a:cs typeface="Calibri" panose="020F0502020204030204" pitchFamily="34" charset="0"/>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As always at our annual committee meeting, memberships amongst other things have been discussed. My aim for 2025 is to try and grow </a:t>
            </a:r>
            <a:r>
              <a:rPr lang="en-GB" sz="900" dirty="0" err="1">
                <a:solidFill>
                  <a:schemeClr val="dk1"/>
                </a:solidFill>
                <a:latin typeface="+mn-lt"/>
                <a:ea typeface="Calibri"/>
                <a:cs typeface="Calibri" panose="020F0502020204030204" pitchFamily="34" charset="0"/>
                <a:sym typeface="Calibri"/>
              </a:rPr>
              <a:t>Scammonden</a:t>
            </a:r>
            <a:r>
              <a:rPr lang="en-GB" sz="900" dirty="0">
                <a:solidFill>
                  <a:schemeClr val="dk1"/>
                </a:solidFill>
                <a:latin typeface="+mn-lt"/>
                <a:ea typeface="Calibri"/>
                <a:cs typeface="Calibri" panose="020F0502020204030204" pitchFamily="34" charset="0"/>
                <a:sym typeface="Calibri"/>
              </a:rPr>
              <a:t> as a club and bring in more members by utilising our social media accounts and spreading the word. This in turn will hopefully help us to achieve better numbers for our open events which will be great for the club and I know it will satisfy many of your competitive streaks. </a:t>
            </a:r>
            <a:endParaRPr sz="900" dirty="0">
              <a:latin typeface="+mn-lt"/>
              <a:cs typeface="Calibri" panose="020F0502020204030204" pitchFamily="34" charset="0"/>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I will continue to encourage as many of you as possible to get out on the water and if we see more members joining us this will be a great advantage to the club with less duties, more fun and income to support the club you all know and love.</a:t>
            </a:r>
            <a:endParaRPr sz="900" dirty="0">
              <a:latin typeface="+mn-lt"/>
              <a:cs typeface="Calibri" panose="020F0502020204030204" pitchFamily="34" charset="0"/>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You will find the sailing programme in the book which you will find has not changed much from previous years, due to it working so well for our members.</a:t>
            </a:r>
            <a:endParaRPr sz="900" dirty="0">
              <a:latin typeface="+mn-lt"/>
              <a:cs typeface="Calibri" panose="020F0502020204030204" pitchFamily="34" charset="0"/>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Saturday Club will be running the same as previous years. These are great days to bring the kids, for them to have fun and learn the skills of sailing in a more relaxed environment. It would be great to see more attending and supporting Saturday Club this year, everyone is welcome!</a:t>
            </a:r>
            <a:endParaRPr sz="900" dirty="0">
              <a:latin typeface="+mn-lt"/>
              <a:cs typeface="Calibri" panose="020F0502020204030204" pitchFamily="34" charset="0"/>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Training courses will also be running this year, these are still under discussion and more information on this will be provided in due course once it is all finalised. Courses will be announced on </a:t>
            </a:r>
            <a:r>
              <a:rPr lang="en-GB" sz="900" dirty="0" err="1">
                <a:solidFill>
                  <a:schemeClr val="dk1"/>
                </a:solidFill>
                <a:latin typeface="+mn-lt"/>
                <a:ea typeface="Calibri"/>
                <a:cs typeface="Calibri" panose="020F0502020204030204" pitchFamily="34" charset="0"/>
                <a:sym typeface="Calibri"/>
              </a:rPr>
              <a:t>Whatsapp</a:t>
            </a:r>
            <a:r>
              <a:rPr lang="en-GB" sz="900" dirty="0">
                <a:solidFill>
                  <a:schemeClr val="dk1"/>
                </a:solidFill>
                <a:latin typeface="+mn-lt"/>
                <a:ea typeface="Calibri"/>
                <a:cs typeface="Calibri" panose="020F0502020204030204" pitchFamily="34" charset="0"/>
                <a:sym typeface="Calibri"/>
              </a:rPr>
              <a:t>, so for anyone wanting to improve their sailing, knowledge and skills using a power boat, get yourselves involved as this is a great opportunity for all.</a:t>
            </a:r>
            <a:endParaRPr sz="900" dirty="0">
              <a:latin typeface="+mn-lt"/>
              <a:cs typeface="Calibri" panose="020F0502020204030204" pitchFamily="34" charset="0"/>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I just want to say a big thank you for all the support and hard work (often in peoples own time) that everyone put in last year ensuring that everything has run smoothly and that every detail has been covered throughout, giving us yet another great year.</a:t>
            </a:r>
            <a:endParaRPr sz="900" dirty="0">
              <a:latin typeface="+mn-lt"/>
              <a:cs typeface="Calibri" panose="020F0502020204030204" pitchFamily="34" charset="0"/>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panose="020F0502020204030204" pitchFamily="34" charset="0"/>
                <a:sym typeface="Calibri"/>
              </a:rPr>
              <a:t>I hope to see all of you out on the water enjoying our events throughout the year and wish you all a successful year of sailing at SWSC.</a:t>
            </a:r>
            <a:endParaRPr sz="900" dirty="0">
              <a:latin typeface="+mn-lt"/>
              <a:cs typeface="Calibri" panose="020F0502020204030204" pitchFamily="34" charset="0"/>
            </a:endParaRPr>
          </a:p>
          <a:p>
            <a:pPr marL="0" marR="0" lvl="0" indent="0" algn="l" rtl="0">
              <a:spcBef>
                <a:spcPts val="800"/>
              </a:spcBef>
              <a:spcAft>
                <a:spcPts val="0"/>
              </a:spcAft>
              <a:buNone/>
            </a:pPr>
            <a:r>
              <a:rPr lang="en-GB" sz="900" b="1" dirty="0">
                <a:solidFill>
                  <a:schemeClr val="dk1"/>
                </a:solidFill>
                <a:latin typeface="+mn-lt"/>
                <a:ea typeface="Calibri"/>
                <a:cs typeface="Calibri" panose="020F0502020204030204" pitchFamily="34" charset="0"/>
                <a:sym typeface="Calibri"/>
              </a:rPr>
              <a:t>Oliver Boocock</a:t>
            </a:r>
            <a:endParaRPr sz="900" dirty="0">
              <a:solidFill>
                <a:schemeClr val="dk1"/>
              </a:solidFill>
              <a:latin typeface="+mn-lt"/>
              <a:ea typeface="Calibri"/>
              <a:cs typeface="Calibri" panose="020F0502020204030204" pitchFamily="34" charset="0"/>
              <a:sym typeface="Calibri"/>
            </a:endParaRPr>
          </a:p>
          <a:p>
            <a:pPr marL="0" marR="0" lvl="0" indent="0" algn="l" rtl="0">
              <a:spcBef>
                <a:spcPts val="0"/>
              </a:spcBef>
              <a:spcAft>
                <a:spcPts val="0"/>
              </a:spcAft>
              <a:buNone/>
            </a:pPr>
            <a:r>
              <a:rPr lang="en-GB" sz="900" b="1" dirty="0">
                <a:solidFill>
                  <a:schemeClr val="dk1"/>
                </a:solidFill>
                <a:latin typeface="+mn-lt"/>
                <a:ea typeface="Calibri"/>
                <a:cs typeface="Calibri" panose="020F0502020204030204" pitchFamily="34" charset="0"/>
                <a:sym typeface="Calibri"/>
              </a:rPr>
              <a:t>Sailing Captain</a:t>
            </a:r>
            <a:endParaRPr sz="900" dirty="0">
              <a:solidFill>
                <a:schemeClr val="dk1"/>
              </a:solidFill>
              <a:latin typeface="+mn-lt"/>
              <a:ea typeface="Calibri"/>
              <a:cs typeface="Calibri" panose="020F0502020204030204" pitchFamily="34" charset="0"/>
              <a:sym typeface="Calibri"/>
            </a:endParaRPr>
          </a:p>
        </p:txBody>
      </p:sp>
      <p:sp>
        <p:nvSpPr>
          <p:cNvPr id="122" name="Google Shape;122;p17"/>
          <p:cNvSpPr txBox="1">
            <a:spLocks noGrp="1"/>
          </p:cNvSpPr>
          <p:nvPr>
            <p:ph type="sldNum" idx="12"/>
          </p:nvPr>
        </p:nvSpPr>
        <p:spPr>
          <a:xfrm>
            <a:off x="2545223" y="6998319"/>
            <a:ext cx="237203" cy="402482"/>
          </a:xfrm>
          <a:prstGeom prst="rect">
            <a:avLst/>
          </a:prstGeom>
          <a:noFill/>
          <a:ln>
            <a:noFill/>
          </a:ln>
        </p:spPr>
        <p:txBody>
          <a:bodyPr spcFirstLastPara="1" wrap="square" lIns="70400" tIns="35200" rIns="70400" bIns="35200" anchor="ctr" anchorCtr="0">
            <a:noAutofit/>
          </a:bodyPr>
          <a:lstStyle/>
          <a:p>
            <a:pPr marL="0" lvl="0" indent="0" algn="r" rtl="0">
              <a:spcBef>
                <a:spcPts val="0"/>
              </a:spcBef>
              <a:spcAft>
                <a:spcPts val="0"/>
              </a:spcAft>
              <a:buNone/>
            </a:pPr>
            <a:fld id="{00000000-1234-1234-1234-123412341234}" type="slidenum">
              <a:rPr lang="en-GB">
                <a:latin typeface="Arial"/>
                <a:ea typeface="Arial"/>
                <a:cs typeface="Arial"/>
                <a:sym typeface="Arial"/>
              </a:rPr>
              <a:t>5</a:t>
            </a:fld>
            <a:endParaRPr>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7"/>
        <p:cNvGrpSpPr/>
        <p:nvPr/>
      </p:nvGrpSpPr>
      <p:grpSpPr>
        <a:xfrm>
          <a:off x="0" y="0"/>
          <a:ext cx="0" cy="0"/>
          <a:chOff x="0" y="0"/>
          <a:chExt cx="0" cy="0"/>
        </a:xfrm>
      </p:grpSpPr>
      <p:sp>
        <p:nvSpPr>
          <p:cNvPr id="168" name="Google Shape;168;p24"/>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6</a:t>
            </a:fld>
            <a:endParaRPr>
              <a:latin typeface="Arial"/>
              <a:ea typeface="Arial"/>
              <a:cs typeface="Arial"/>
              <a:sym typeface="Arial"/>
            </a:endParaRPr>
          </a:p>
        </p:txBody>
      </p:sp>
      <p:sp>
        <p:nvSpPr>
          <p:cNvPr id="169" name="Google Shape;169;p24"/>
          <p:cNvSpPr txBox="1"/>
          <p:nvPr/>
        </p:nvSpPr>
        <p:spPr>
          <a:xfrm>
            <a:off x="161782" y="376616"/>
            <a:ext cx="5004085" cy="653415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spcBef>
                <a:spcPts val="0"/>
              </a:spcBef>
              <a:spcAft>
                <a:spcPts val="0"/>
              </a:spcAft>
              <a:buNone/>
            </a:pPr>
            <a:r>
              <a:rPr lang="en-GB" sz="1900" b="1" dirty="0">
                <a:solidFill>
                  <a:srgbClr val="000000"/>
                </a:solidFill>
                <a:latin typeface="Arial"/>
                <a:ea typeface="Arial"/>
                <a:cs typeface="Arial"/>
                <a:sym typeface="Arial"/>
              </a:rPr>
              <a:t>Sailing Times  (All craft)</a:t>
            </a:r>
            <a:endParaRPr sz="1900"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The SWSC sailing season runs throughout the year from January to December.</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Anyone wishing to sail (racing or cruising) must make their intentions known to the OOD before going out on the water.  </a:t>
            </a:r>
            <a:endParaRPr dirty="0"/>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b="1" u="sng" dirty="0">
                <a:solidFill>
                  <a:srgbClr val="000000"/>
                </a:solidFill>
                <a:latin typeface="Arial"/>
                <a:ea typeface="Arial"/>
                <a:cs typeface="Arial"/>
                <a:sym typeface="Arial"/>
              </a:rPr>
              <a:t>RACE START TIMES</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Saturday Club intends to operate in 202</a:t>
            </a:r>
            <a:r>
              <a:rPr lang="en-GB" sz="900" dirty="0"/>
              <a:t>5</a:t>
            </a:r>
            <a:r>
              <a:rPr lang="en-GB" sz="900" dirty="0">
                <a:solidFill>
                  <a:srgbClr val="000000"/>
                </a:solidFill>
                <a:latin typeface="Arial"/>
                <a:ea typeface="Arial"/>
                <a:cs typeface="Arial"/>
                <a:sym typeface="Arial"/>
              </a:rPr>
              <a:t> from 12</a:t>
            </a:r>
            <a:r>
              <a:rPr lang="en-GB" sz="900" baseline="30000" dirty="0">
                <a:solidFill>
                  <a:srgbClr val="000000"/>
                </a:solidFill>
                <a:latin typeface="Arial"/>
                <a:ea typeface="Arial"/>
                <a:cs typeface="Arial"/>
                <a:sym typeface="Arial"/>
              </a:rPr>
              <a:t>th</a:t>
            </a:r>
            <a:r>
              <a:rPr lang="en-GB" sz="900" dirty="0">
                <a:solidFill>
                  <a:srgbClr val="000000"/>
                </a:solidFill>
                <a:latin typeface="Arial"/>
                <a:ea typeface="Arial"/>
                <a:cs typeface="Arial"/>
                <a:sym typeface="Arial"/>
              </a:rPr>
              <a:t> April until 1</a:t>
            </a:r>
            <a:r>
              <a:rPr lang="en-GB" sz="900" dirty="0"/>
              <a:t>8</a:t>
            </a:r>
            <a:r>
              <a:rPr lang="en-GB" sz="900" baseline="30000" dirty="0">
                <a:solidFill>
                  <a:srgbClr val="000000"/>
                </a:solidFill>
                <a:latin typeface="Arial"/>
                <a:ea typeface="Arial"/>
                <a:cs typeface="Arial"/>
                <a:sym typeface="Arial"/>
              </a:rPr>
              <a:t>th</a:t>
            </a:r>
            <a:r>
              <a:rPr lang="en-GB" sz="900" dirty="0">
                <a:solidFill>
                  <a:srgbClr val="000000"/>
                </a:solidFill>
                <a:latin typeface="Arial"/>
                <a:ea typeface="Arial"/>
                <a:cs typeface="Arial"/>
                <a:sym typeface="Arial"/>
              </a:rPr>
              <a:t> October @ 14.00 hrs.  each week (see the Sailing Programme for actual dates).  During this time members are welcome to social sail but must report to the senior instructor who is running the </a:t>
            </a:r>
            <a:br>
              <a:rPr lang="en-GB" sz="900" dirty="0">
                <a:solidFill>
                  <a:srgbClr val="000000"/>
                </a:solidFill>
                <a:latin typeface="Arial"/>
                <a:ea typeface="Arial"/>
                <a:cs typeface="Arial"/>
                <a:sym typeface="Arial"/>
              </a:rPr>
            </a:br>
            <a:r>
              <a:rPr lang="en-GB" sz="900" dirty="0">
                <a:solidFill>
                  <a:srgbClr val="000000"/>
                </a:solidFill>
                <a:latin typeface="Arial"/>
                <a:ea typeface="Arial"/>
                <a:cs typeface="Arial"/>
                <a:sym typeface="Arial"/>
              </a:rPr>
              <a:t>Saturday Club.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b="1" dirty="0">
                <a:solidFill>
                  <a:srgbClr val="000000"/>
                </a:solidFill>
                <a:latin typeface="Arial"/>
                <a:ea typeface="Arial"/>
                <a:cs typeface="Arial"/>
                <a:sym typeface="Arial"/>
              </a:rPr>
              <a:t>Sunday		</a:t>
            </a:r>
            <a:r>
              <a:rPr lang="en-GB" sz="900" dirty="0">
                <a:solidFill>
                  <a:srgbClr val="000000"/>
                </a:solidFill>
                <a:latin typeface="Arial"/>
                <a:ea typeface="Arial"/>
                <a:cs typeface="Arial"/>
                <a:sym typeface="Arial"/>
              </a:rPr>
              <a:t>1st Race	13:00 hrs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2nd Race	14:30 hrs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3rd Race	15:30 hrs    (No 3rd race for Warm-up or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Frostbite Series)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Wednesday		</a:t>
            </a:r>
            <a:r>
              <a:rPr lang="en-GB" sz="900" dirty="0">
                <a:solidFill>
                  <a:srgbClr val="000000"/>
                </a:solidFill>
                <a:latin typeface="Arial"/>
                <a:ea typeface="Arial"/>
                <a:cs typeface="Arial"/>
                <a:sym typeface="Arial"/>
              </a:rPr>
              <a:t>One Race	19:00 hrs    (19:30 in May, June and July)</a:t>
            </a:r>
            <a:endParaRPr dirty="0"/>
          </a:p>
          <a:p>
            <a:pPr marL="1828800" marR="0" lvl="0" indent="-1828800" algn="l"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1828800" marR="0" lvl="0" indent="-1828800" algn="l" rtl="0">
              <a:spcBef>
                <a:spcPts val="0"/>
              </a:spcBef>
              <a:spcAft>
                <a:spcPts val="0"/>
              </a:spcAft>
              <a:buNone/>
            </a:pPr>
            <a:r>
              <a:rPr lang="en-GB" sz="900" b="1" dirty="0">
                <a:solidFill>
                  <a:srgbClr val="000000"/>
                </a:solidFill>
                <a:latin typeface="Arial"/>
                <a:ea typeface="Arial"/>
                <a:cs typeface="Arial"/>
                <a:sym typeface="Arial"/>
              </a:rPr>
              <a:t>Major Trophy Days		</a:t>
            </a:r>
            <a:r>
              <a:rPr lang="en-GB" sz="900" dirty="0">
                <a:solidFill>
                  <a:srgbClr val="000000"/>
                </a:solidFill>
                <a:latin typeface="Arial"/>
                <a:ea typeface="Arial"/>
                <a:cs typeface="Arial"/>
                <a:sym typeface="Arial"/>
              </a:rPr>
              <a:t>13:00 hrs</a:t>
            </a:r>
            <a:br>
              <a:rPr lang="en-GB" sz="900"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b="1" dirty="0">
                <a:solidFill>
                  <a:srgbClr val="000000"/>
                </a:solidFill>
                <a:latin typeface="Arial"/>
                <a:ea typeface="Arial"/>
                <a:cs typeface="Arial"/>
                <a:sym typeface="Arial"/>
              </a:rPr>
              <a:t>Mondays on Bank Holiday weekends	</a:t>
            </a:r>
            <a:r>
              <a:rPr lang="en-GB" sz="900" dirty="0">
                <a:solidFill>
                  <a:srgbClr val="000000"/>
                </a:solidFill>
                <a:latin typeface="Arial"/>
                <a:ea typeface="Arial"/>
                <a:cs typeface="Arial"/>
                <a:sym typeface="Arial"/>
              </a:rPr>
              <a:t>13:00 hrs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On Sunday mornings and Thursday evenings [from May to September only] these times may be used for boat tuning, family sailing etc., provided the safety boat is always manned by two Powerboat Level 2 accredited members.</a:t>
            </a:r>
            <a:endParaRPr dirty="0"/>
          </a:p>
          <a:p>
            <a:pPr marL="0" marR="0" lvl="0" indent="0" algn="just" rtl="0">
              <a:spcBef>
                <a:spcPts val="0"/>
              </a:spcBef>
              <a:spcAft>
                <a:spcPts val="0"/>
              </a:spcAft>
              <a:buNone/>
            </a:pPr>
            <a:endParaRPr sz="900" dirty="0">
              <a:solidFill>
                <a:srgbClr val="000000"/>
              </a:solidFill>
              <a:latin typeface="Arial"/>
              <a:ea typeface="Arial"/>
              <a:cs typeface="Arial"/>
              <a:sym typeface="Arial"/>
            </a:endParaRPr>
          </a:p>
          <a:p>
            <a:pPr marL="0" marR="0" lvl="0" indent="0" algn="just"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b="1" u="sng" dirty="0">
                <a:solidFill>
                  <a:srgbClr val="000000"/>
                </a:solidFill>
                <a:latin typeface="Arial"/>
                <a:ea typeface="Arial"/>
                <a:cs typeface="Arial"/>
                <a:sym typeface="Arial"/>
              </a:rPr>
              <a:t>OOD AND SAFETY BOAT ATTENDANCE TIMES</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Time		Action</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1 hour before race starts	OOD and safety team to be at the club to prepare 			for race.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30 mins before race starts	Safety boats to be ready for action, any loose marks 			put in place, OOD hut open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20 mins before race starts	Course posted on the OOD box</a:t>
            </a:r>
            <a:endParaRPr dirty="0"/>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Finish: Saturday/Sunday	18.00 hrs	Dusk</a:t>
            </a:r>
            <a:br>
              <a:rPr lang="en-GB" sz="900" dirty="0">
                <a:solidFill>
                  <a:srgbClr val="000000"/>
                </a:solidFill>
                <a:latin typeface="Arial"/>
                <a:ea typeface="Arial"/>
                <a:cs typeface="Arial"/>
                <a:sym typeface="Arial"/>
              </a:rPr>
            </a:br>
            <a:r>
              <a:rPr lang="en-GB" sz="900" dirty="0">
                <a:solidFill>
                  <a:srgbClr val="000000"/>
                </a:solidFill>
                <a:latin typeface="Arial"/>
                <a:ea typeface="Arial"/>
                <a:cs typeface="Arial"/>
                <a:sym typeface="Arial"/>
              </a:rPr>
              <a:t>		Wednesday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OOD and Safety Boat duties are managed by the </a:t>
            </a:r>
            <a:r>
              <a:rPr lang="en-GB" sz="900" dirty="0" err="1">
                <a:solidFill>
                  <a:srgbClr val="000000"/>
                </a:solidFill>
                <a:latin typeface="Arial"/>
                <a:ea typeface="Arial"/>
                <a:cs typeface="Arial"/>
                <a:sym typeface="Arial"/>
              </a:rPr>
              <a:t>DutyMan</a:t>
            </a:r>
            <a:r>
              <a:rPr lang="en-GB" sz="900" dirty="0">
                <a:solidFill>
                  <a:srgbClr val="000000"/>
                </a:solidFill>
                <a:latin typeface="Arial"/>
                <a:ea typeface="Arial"/>
                <a:cs typeface="Arial"/>
                <a:sym typeface="Arial"/>
              </a:rPr>
              <a:t> system. Turn to page 38 for details of how the </a:t>
            </a:r>
            <a:r>
              <a:rPr lang="en-GB" sz="900" dirty="0" err="1">
                <a:solidFill>
                  <a:srgbClr val="000000"/>
                </a:solidFill>
                <a:latin typeface="Arial"/>
                <a:ea typeface="Arial"/>
                <a:cs typeface="Arial"/>
                <a:sym typeface="Arial"/>
              </a:rPr>
              <a:t>DutyMan</a:t>
            </a:r>
            <a:r>
              <a:rPr lang="en-GB" sz="900" dirty="0">
                <a:solidFill>
                  <a:srgbClr val="000000"/>
                </a:solidFill>
                <a:latin typeface="Arial"/>
                <a:ea typeface="Arial"/>
                <a:cs typeface="Arial"/>
                <a:sym typeface="Arial"/>
              </a:rPr>
              <a:t> process works.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lnSpc>
                <a:spcPct val="100000"/>
              </a:lnSpc>
              <a:spcBef>
                <a:spcPts val="0"/>
              </a:spcBef>
              <a:spcAft>
                <a:spcPts val="0"/>
              </a:spcAft>
              <a:buClr>
                <a:srgbClr val="000000"/>
              </a:buClr>
              <a:buSzPts val="900"/>
              <a:buFont typeface="Arial"/>
              <a:buNone/>
            </a:pPr>
            <a:r>
              <a:rPr lang="en-GB" sz="900" b="1" i="0" u="none" strike="noStrike" cap="none" dirty="0">
                <a:solidFill>
                  <a:srgbClr val="000000"/>
                </a:solidFill>
                <a:latin typeface="Arial"/>
                <a:ea typeface="Arial"/>
                <a:cs typeface="Arial"/>
                <a:sym typeface="Arial"/>
              </a:rPr>
              <a:t>	</a:t>
            </a:r>
            <a:br>
              <a:rPr lang="en-GB" sz="900" b="0" i="0" u="none" strike="noStrike" cap="none" dirty="0">
                <a:solidFill>
                  <a:srgbClr val="000000"/>
                </a:solidFill>
                <a:latin typeface="Arial"/>
                <a:ea typeface="Arial"/>
                <a:cs typeface="Arial"/>
                <a:sym typeface="Arial"/>
              </a:rPr>
            </a:br>
            <a:r>
              <a:rPr lang="en-GB" sz="900" b="0" i="0" u="none" strike="noStrike" cap="none" dirty="0">
                <a:solidFill>
                  <a:srgbClr val="000000"/>
                </a:solidFill>
                <a:latin typeface="Arial"/>
                <a:ea typeface="Arial"/>
                <a:cs typeface="Arial"/>
                <a:sym typeface="Arial"/>
              </a:rPr>
              <a:t>			            </a:t>
            </a:r>
            <a:endParaRPr sz="900" b="0" i="0" u="none" strike="noStrike" cap="none" dirty="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26"/>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7</a:t>
            </a:fld>
            <a:endParaRPr>
              <a:latin typeface="Arial"/>
              <a:ea typeface="Arial"/>
              <a:cs typeface="Arial"/>
              <a:sym typeface="Arial"/>
            </a:endParaRPr>
          </a:p>
        </p:txBody>
      </p:sp>
      <p:sp>
        <p:nvSpPr>
          <p:cNvPr id="183" name="Google Shape;183;p26"/>
          <p:cNvSpPr txBox="1"/>
          <p:nvPr/>
        </p:nvSpPr>
        <p:spPr>
          <a:xfrm>
            <a:off x="611598" y="146939"/>
            <a:ext cx="4536504" cy="653415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202</a:t>
            </a:r>
            <a:r>
              <a:rPr lang="en-GB" sz="1900" b="1" dirty="0"/>
              <a:t>4</a:t>
            </a:r>
            <a:r>
              <a:rPr lang="en-GB" sz="1900" b="1" i="0" u="none" strike="noStrike" cap="none" dirty="0">
                <a:solidFill>
                  <a:srgbClr val="000000"/>
                </a:solidFill>
                <a:latin typeface="Arial"/>
                <a:ea typeface="Arial"/>
                <a:cs typeface="Arial"/>
                <a:sym typeface="Arial"/>
              </a:rPr>
              <a:t> Trophy Winners</a:t>
            </a:r>
            <a:endParaRPr sz="1900" dirty="0"/>
          </a:p>
          <a:p>
            <a:pPr marL="0" marR="0" lvl="0" indent="0" algn="ctr" rtl="0">
              <a:lnSpc>
                <a:spcPct val="100000"/>
              </a:lnSpc>
              <a:spcBef>
                <a:spcPts val="0"/>
              </a:spcBef>
              <a:spcAft>
                <a:spcPts val="0"/>
              </a:spcAft>
              <a:buClr>
                <a:schemeClr val="dk1"/>
              </a:buClr>
              <a:buSzPts val="1400"/>
              <a:buFont typeface="Calibri"/>
              <a:buNone/>
            </a:pPr>
            <a:endParaRPr sz="1400" b="1" dirty="0">
              <a:solidFill>
                <a:srgbClr val="000000"/>
              </a:solidFill>
              <a:latin typeface="Arial"/>
              <a:ea typeface="Arial"/>
              <a:cs typeface="Arial"/>
              <a:sym typeface="Arial"/>
            </a:endParaRPr>
          </a:p>
          <a:p>
            <a:pPr marL="0" marR="0" lvl="0" indent="0" algn="ctr" rtl="0">
              <a:spcBef>
                <a:spcPts val="0"/>
              </a:spcBef>
              <a:spcAft>
                <a:spcPts val="0"/>
              </a:spcAft>
              <a:buNone/>
            </a:pPr>
            <a:endParaRPr sz="105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000" b="0" i="0" u="none" strike="noStrike" cap="none" dirty="0">
                <a:solidFill>
                  <a:srgbClr val="000000"/>
                </a:solidFill>
                <a:latin typeface="Arial"/>
                <a:ea typeface="Arial"/>
                <a:cs typeface="Arial"/>
                <a:sym typeface="Arial"/>
              </a:rPr>
              <a:t>	</a:t>
            </a:r>
            <a:r>
              <a:rPr lang="en-GB" sz="1200" b="0" i="0" u="none" strike="noStrike" cap="none" dirty="0">
                <a:solidFill>
                  <a:srgbClr val="000000"/>
                </a:solidFill>
                <a:latin typeface="Times New Roman"/>
                <a:ea typeface="Times New Roman"/>
                <a:cs typeface="Times New Roman"/>
                <a:sym typeface="Times New Roman"/>
              </a:rPr>
              <a:t>		            </a:t>
            </a:r>
            <a:endParaRPr sz="1800" b="0" i="0" u="none" strike="noStrike" cap="none" dirty="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3A12B9AB-7F7E-3314-2D81-22B05A2D201D}"/>
              </a:ext>
            </a:extLst>
          </p:cNvPr>
          <p:cNvSpPr txBox="1"/>
          <p:nvPr/>
        </p:nvSpPr>
        <p:spPr>
          <a:xfrm>
            <a:off x="179548" y="817300"/>
            <a:ext cx="4968554" cy="5920595"/>
          </a:xfrm>
          <a:prstGeom prst="rect">
            <a:avLst/>
          </a:prstGeom>
          <a:noFill/>
        </p:spPr>
        <p:txBody>
          <a:bodyPr wrap="square" rtlCol="0">
            <a:spAutoFit/>
          </a:bodyPr>
          <a:lstStyle/>
          <a:p>
            <a:pPr>
              <a:lnSpc>
                <a:spcPct val="107000"/>
              </a:lnSpc>
              <a:spcAft>
                <a:spcPts val="800"/>
              </a:spcAft>
            </a:pPr>
            <a:r>
              <a:rPr lang="en-GB" sz="1000" b="1" u="sng" kern="100" dirty="0" err="1">
                <a:effectLst/>
                <a:latin typeface="+mn-lt"/>
                <a:ea typeface="Aptos" panose="020B0004020202020204" pitchFamily="34" charset="0"/>
                <a:cs typeface="Times New Roman" panose="02020603050405020304" pitchFamily="18" charset="0"/>
              </a:rPr>
              <a:t>Scammonden</a:t>
            </a:r>
            <a:r>
              <a:rPr lang="en-GB" sz="1000" b="1" u="sng" kern="100" dirty="0">
                <a:effectLst/>
                <a:latin typeface="+mn-lt"/>
                <a:ea typeface="Aptos" panose="020B0004020202020204" pitchFamily="34" charset="0"/>
                <a:cs typeface="Times New Roman" panose="02020603050405020304" pitchFamily="18" charset="0"/>
              </a:rPr>
              <a:t> Results</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Morgan Giles Trophy – Awarded to the best performance from a dinghy helm in 3 out of 5 major trophy days. </a:t>
            </a:r>
          </a:p>
          <a:p>
            <a:r>
              <a:rPr lang="en-GB" sz="1000" b="1" kern="100" dirty="0">
                <a:effectLst/>
                <a:latin typeface="+mn-lt"/>
                <a:ea typeface="Aptos" panose="020B0004020202020204" pitchFamily="34" charset="0"/>
                <a:cs typeface="Times New Roman" panose="02020603050405020304" pitchFamily="18" charset="0"/>
              </a:rPr>
              <a:t>BEN RATCLIFFE</a:t>
            </a:r>
            <a:endParaRPr lang="en-GB" sz="1000" kern="100" dirty="0">
              <a:effectLst/>
              <a:latin typeface="+mn-lt"/>
              <a:ea typeface="Aptos" panose="020B0004020202020204" pitchFamily="34" charset="0"/>
              <a:cs typeface="Times New Roman" panose="02020603050405020304" pitchFamily="18" charset="0"/>
            </a:endParaRPr>
          </a:p>
          <a:p>
            <a:r>
              <a:rPr lang="en-GB" sz="1000" b="1" kern="100" dirty="0">
                <a:effectLst/>
                <a:latin typeface="+mn-lt"/>
                <a:ea typeface="Aptos" panose="020B0004020202020204" pitchFamily="34" charset="0"/>
                <a:cs typeface="Times New Roman" panose="02020603050405020304" pitchFamily="18" charset="0"/>
              </a:rPr>
              <a:t> </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Warren Bottle – Awarded to the best performance for a laser helm in 3 out of 5 major trophy days. </a:t>
            </a:r>
          </a:p>
          <a:p>
            <a:r>
              <a:rPr lang="en-GB" sz="1000" b="1" kern="100" dirty="0">
                <a:effectLst/>
                <a:latin typeface="+mn-lt"/>
                <a:ea typeface="Aptos" panose="020B0004020202020204" pitchFamily="34" charset="0"/>
                <a:cs typeface="Times New Roman" panose="02020603050405020304" pitchFamily="18" charset="0"/>
              </a:rPr>
              <a:t>IAN TURRELL</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Roaring </a:t>
            </a:r>
            <a:r>
              <a:rPr lang="en-GB" sz="1000" kern="100" dirty="0" err="1">
                <a:effectLst/>
                <a:latin typeface="+mn-lt"/>
                <a:ea typeface="Aptos" panose="020B0004020202020204" pitchFamily="34" charset="0"/>
                <a:cs typeface="Times New Roman" panose="02020603050405020304" pitchFamily="18" charset="0"/>
              </a:rPr>
              <a:t>Fourties</a:t>
            </a:r>
            <a:r>
              <a:rPr lang="en-GB" sz="1000" kern="100" dirty="0">
                <a:effectLst/>
                <a:latin typeface="+mn-lt"/>
                <a:ea typeface="Aptos" panose="020B0004020202020204" pitchFamily="34" charset="0"/>
                <a:cs typeface="Times New Roman" panose="02020603050405020304" pitchFamily="18" charset="0"/>
              </a:rPr>
              <a:t> Trophy – Awarded to the best performance by a helm aged 40 plus. </a:t>
            </a:r>
            <a:r>
              <a:rPr lang="en-GB" sz="1000" b="1" kern="100" dirty="0">
                <a:effectLst/>
                <a:latin typeface="+mn-lt"/>
                <a:ea typeface="Aptos" panose="020B0004020202020204" pitchFamily="34" charset="0"/>
                <a:cs typeface="Times New Roman" panose="02020603050405020304" pitchFamily="18" charset="0"/>
              </a:rPr>
              <a:t>MIKE GOODWIN</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Flying Fifties Trophy – Awarded to the best performance by a helm aged 50 plus. </a:t>
            </a:r>
          </a:p>
          <a:p>
            <a:r>
              <a:rPr lang="en-GB" sz="1000" b="1" kern="100" dirty="0">
                <a:effectLst/>
                <a:latin typeface="+mn-lt"/>
                <a:ea typeface="Aptos" panose="020B0004020202020204" pitchFamily="34" charset="0"/>
                <a:cs typeface="Times New Roman" panose="02020603050405020304" pitchFamily="18" charset="0"/>
              </a:rPr>
              <a:t>BEN RATCLIFFE</a:t>
            </a:r>
            <a:endParaRPr lang="en-GB" sz="1000" kern="100" dirty="0">
              <a:effectLst/>
              <a:latin typeface="+mn-lt"/>
              <a:ea typeface="Aptos" panose="020B0004020202020204" pitchFamily="34" charset="0"/>
              <a:cs typeface="Times New Roman" panose="02020603050405020304" pitchFamily="18" charset="0"/>
            </a:endParaRPr>
          </a:p>
          <a:p>
            <a:r>
              <a:rPr lang="en-GB" sz="1000" b="1" kern="100" dirty="0">
                <a:effectLst/>
                <a:latin typeface="+mn-lt"/>
                <a:ea typeface="Aptos" panose="020B0004020202020204" pitchFamily="34" charset="0"/>
                <a:cs typeface="Times New Roman" panose="02020603050405020304" pitchFamily="18" charset="0"/>
              </a:rPr>
              <a:t> </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Golden Oldies – Awarded to the best performance by a helm aged 60 plus. </a:t>
            </a:r>
          </a:p>
          <a:p>
            <a:r>
              <a:rPr lang="en-GB" sz="1000" b="1" kern="100" dirty="0">
                <a:effectLst/>
                <a:latin typeface="+mn-lt"/>
                <a:ea typeface="Aptos" panose="020B0004020202020204" pitchFamily="34" charset="0"/>
                <a:cs typeface="Times New Roman" panose="02020603050405020304" pitchFamily="18" charset="0"/>
              </a:rPr>
              <a:t>IAN LEES</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Pro-Am Trophy – Most improved sailor in 3 out of 5 major trophies.</a:t>
            </a:r>
          </a:p>
          <a:p>
            <a:r>
              <a:rPr lang="en-GB" sz="1000" b="1" kern="100" dirty="0">
                <a:effectLst/>
                <a:latin typeface="+mn-lt"/>
                <a:ea typeface="Aptos" panose="020B0004020202020204" pitchFamily="34" charset="0"/>
                <a:cs typeface="Times New Roman" panose="02020603050405020304" pitchFamily="18" charset="0"/>
              </a:rPr>
              <a:t>NEVILLE SENIOR</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Best Away Day – Traveller Trophy</a:t>
            </a:r>
          </a:p>
          <a:p>
            <a:r>
              <a:rPr lang="en-GB" sz="1000" b="1" kern="100" dirty="0">
                <a:effectLst/>
                <a:latin typeface="+mn-lt"/>
                <a:ea typeface="Aptos" panose="020B0004020202020204" pitchFamily="34" charset="0"/>
                <a:cs typeface="Times New Roman" panose="02020603050405020304" pitchFamily="18" charset="0"/>
              </a:rPr>
              <a:t>Oliver Boocock &amp; Luke Hartshorn</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Best Crew – Craven Shackle</a:t>
            </a:r>
          </a:p>
          <a:p>
            <a:r>
              <a:rPr lang="en-GB" sz="1000" b="1" kern="100" dirty="0">
                <a:effectLst/>
                <a:latin typeface="+mn-lt"/>
                <a:ea typeface="Aptos" panose="020B0004020202020204" pitchFamily="34" charset="0"/>
                <a:cs typeface="Times New Roman" panose="02020603050405020304" pitchFamily="18" charset="0"/>
              </a:rPr>
              <a:t>Luke Hartshorn</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Best Performance – Pursuit Trophy</a:t>
            </a:r>
          </a:p>
          <a:p>
            <a:r>
              <a:rPr lang="en-GB" sz="1000" b="1" kern="100" dirty="0">
                <a:effectLst/>
                <a:latin typeface="+mn-lt"/>
                <a:ea typeface="Aptos" panose="020B0004020202020204" pitchFamily="34" charset="0"/>
                <a:cs typeface="Times New Roman" panose="02020603050405020304" pitchFamily="18" charset="0"/>
              </a:rPr>
              <a:t>Ben Ratcliffe</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Best Capsize – Flowerpot Trophy</a:t>
            </a:r>
          </a:p>
          <a:p>
            <a:r>
              <a:rPr lang="en-GB" sz="1000" b="1" kern="100" dirty="0">
                <a:effectLst/>
                <a:latin typeface="+mn-lt"/>
                <a:ea typeface="Aptos" panose="020B0004020202020204" pitchFamily="34" charset="0"/>
                <a:cs typeface="Times New Roman" panose="02020603050405020304" pitchFamily="18" charset="0"/>
              </a:rPr>
              <a:t>Ian Turrell</a:t>
            </a:r>
            <a:endParaRPr lang="en-GB" sz="1000" kern="100" dirty="0">
              <a:effectLst/>
              <a:latin typeface="+mn-lt"/>
              <a:ea typeface="Aptos" panose="020B0004020202020204" pitchFamily="34" charset="0"/>
              <a:cs typeface="Times New Roman" panose="02020603050405020304" pitchFamily="18" charset="0"/>
            </a:endParaRPr>
          </a:p>
          <a:p>
            <a:r>
              <a:rPr lang="en-GB" sz="1000" kern="100" dirty="0">
                <a:effectLst/>
                <a:latin typeface="+mn-lt"/>
                <a:ea typeface="Aptos" panose="020B0004020202020204" pitchFamily="34" charset="0"/>
                <a:cs typeface="Times New Roman" panose="02020603050405020304" pitchFamily="18" charset="0"/>
              </a:rPr>
              <a:t> </a:t>
            </a:r>
          </a:p>
          <a:p>
            <a:r>
              <a:rPr lang="en-GB" sz="1000" kern="100" dirty="0">
                <a:effectLst/>
                <a:latin typeface="+mn-lt"/>
                <a:ea typeface="Aptos" panose="020B0004020202020204" pitchFamily="34" charset="0"/>
                <a:cs typeface="Times New Roman" panose="02020603050405020304" pitchFamily="18" charset="0"/>
              </a:rPr>
              <a:t>Fastest Enterprise at </a:t>
            </a:r>
            <a:r>
              <a:rPr lang="en-GB" sz="1000" kern="100" dirty="0" err="1">
                <a:effectLst/>
                <a:latin typeface="+mn-lt"/>
                <a:ea typeface="Aptos" panose="020B0004020202020204" pitchFamily="34" charset="0"/>
                <a:cs typeface="Times New Roman" panose="02020603050405020304" pitchFamily="18" charset="0"/>
              </a:rPr>
              <a:t>Scammonden</a:t>
            </a:r>
            <a:endParaRPr lang="en-GB" sz="1000" kern="100" dirty="0">
              <a:effectLst/>
              <a:latin typeface="+mn-lt"/>
              <a:ea typeface="Aptos" panose="020B0004020202020204" pitchFamily="34" charset="0"/>
              <a:cs typeface="Times New Roman" panose="02020603050405020304" pitchFamily="18" charset="0"/>
            </a:endParaRPr>
          </a:p>
          <a:p>
            <a:r>
              <a:rPr lang="en-GB" sz="1000" b="1" kern="100" dirty="0">
                <a:effectLst/>
                <a:latin typeface="+mn-lt"/>
                <a:ea typeface="Aptos" panose="020B0004020202020204" pitchFamily="34" charset="0"/>
                <a:cs typeface="Times New Roman" panose="02020603050405020304" pitchFamily="18" charset="0"/>
              </a:rPr>
              <a:t>Oliver Boocock &amp; Luke Hartshorn</a:t>
            </a:r>
            <a:endParaRPr lang="en-GB" sz="1000" kern="100" dirty="0">
              <a:effectLst/>
              <a:latin typeface="+mn-lt"/>
              <a:ea typeface="Aptos" panose="020B0004020202020204" pitchFamily="34" charset="0"/>
              <a:cs typeface="Times New Roman" panose="02020603050405020304" pitchFamily="18" charset="0"/>
            </a:endParaRPr>
          </a:p>
          <a:p>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1" name="Google Shape;191;p27"/>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8</a:t>
            </a:fld>
            <a:endParaRPr>
              <a:latin typeface="Arial"/>
              <a:ea typeface="Arial"/>
              <a:cs typeface="Arial"/>
              <a:sym typeface="Arial"/>
            </a:endParaRPr>
          </a:p>
        </p:txBody>
      </p:sp>
      <p:sp>
        <p:nvSpPr>
          <p:cNvPr id="192" name="Google Shape;192;p27"/>
          <p:cNvSpPr txBox="1"/>
          <p:nvPr/>
        </p:nvSpPr>
        <p:spPr>
          <a:xfrm>
            <a:off x="212650" y="323453"/>
            <a:ext cx="4965405" cy="653415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mn-lt"/>
                <a:ea typeface="Arial"/>
                <a:cs typeface="Arial"/>
                <a:sym typeface="Arial"/>
              </a:rPr>
              <a:t>202</a:t>
            </a:r>
            <a:r>
              <a:rPr lang="en-GB" sz="1900" b="1" dirty="0">
                <a:latin typeface="+mn-lt"/>
              </a:rPr>
              <a:t>4</a:t>
            </a:r>
            <a:r>
              <a:rPr lang="en-GB" sz="1900" b="1" i="0" u="none" strike="noStrike" cap="none" dirty="0">
                <a:solidFill>
                  <a:srgbClr val="000000"/>
                </a:solidFill>
                <a:latin typeface="+mn-lt"/>
                <a:ea typeface="Arial"/>
                <a:cs typeface="Arial"/>
                <a:sym typeface="Arial"/>
              </a:rPr>
              <a:t> Trophy Winners</a:t>
            </a:r>
            <a:endParaRPr sz="1900" dirty="0">
              <a:latin typeface="+mn-lt"/>
            </a:endParaRPr>
          </a:p>
          <a:p>
            <a:pPr>
              <a:lnSpc>
                <a:spcPct val="107000"/>
              </a:lnSpc>
              <a:spcAft>
                <a:spcPts val="800"/>
              </a:spcAft>
            </a:pPr>
            <a:r>
              <a:rPr lang="en-GB" sz="1000" b="1" u="sng" kern="100" dirty="0">
                <a:effectLst/>
                <a:latin typeface="+mn-lt"/>
                <a:ea typeface="Aptos" panose="020B0004020202020204" pitchFamily="34" charset="0"/>
                <a:cs typeface="Times New Roman" panose="02020603050405020304" pitchFamily="18" charset="0"/>
              </a:rPr>
              <a:t>Trophy Allocation</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Ben Ratcliffe</a:t>
            </a: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Warm Up Series – </a:t>
            </a:r>
            <a:r>
              <a:rPr lang="en-GB" sz="1000" i="1" kern="100" dirty="0">
                <a:effectLst/>
                <a:latin typeface="+mn-lt"/>
                <a:ea typeface="Aptos" panose="020B0004020202020204" pitchFamily="34" charset="0"/>
                <a:cs typeface="Times New Roman" panose="02020603050405020304" pitchFamily="18" charset="0"/>
              </a:rPr>
              <a:t>Long Haul Trophy </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Easter Series – </a:t>
            </a:r>
            <a:r>
              <a:rPr lang="en-GB" sz="1000" i="1" kern="100" dirty="0">
                <a:effectLst/>
                <a:latin typeface="+mn-lt"/>
                <a:ea typeface="Aptos" panose="020B0004020202020204" pitchFamily="34" charset="0"/>
                <a:cs typeface="Times New Roman" panose="02020603050405020304" pitchFamily="18" charset="0"/>
              </a:rPr>
              <a:t>Tower Boy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Sunday Spring Fleet Series – 1</a:t>
            </a:r>
            <a:r>
              <a:rPr lang="en-GB" sz="1000" kern="100" baseline="30000" dirty="0">
                <a:effectLst/>
                <a:latin typeface="+mn-lt"/>
                <a:ea typeface="Aptos" panose="020B0004020202020204" pitchFamily="34" charset="0"/>
                <a:cs typeface="Times New Roman" panose="02020603050405020304" pitchFamily="18" charset="0"/>
              </a:rPr>
              <a:t>st</a:t>
            </a:r>
            <a:r>
              <a:rPr lang="en-GB" sz="1000" kern="100" dirty="0">
                <a:effectLst/>
                <a:latin typeface="+mn-lt"/>
                <a:ea typeface="Aptos" panose="020B0004020202020204" pitchFamily="34" charset="0"/>
                <a:cs typeface="Times New Roman" panose="02020603050405020304" pitchFamily="18" charset="0"/>
              </a:rPr>
              <a:t> Mixed Fleet – </a:t>
            </a:r>
            <a:r>
              <a:rPr lang="en-GB" sz="1000" i="1" kern="100" dirty="0" err="1">
                <a:effectLst/>
                <a:latin typeface="+mn-lt"/>
                <a:ea typeface="Aptos" panose="020B0004020202020204" pitchFamily="34" charset="0"/>
                <a:cs typeface="Times New Roman" panose="02020603050405020304" pitchFamily="18" charset="0"/>
              </a:rPr>
              <a:t>Scammonden</a:t>
            </a:r>
            <a:r>
              <a:rPr lang="en-GB" sz="1000" i="1" kern="100" dirty="0">
                <a:effectLst/>
                <a:latin typeface="+mn-lt"/>
                <a:ea typeface="Aptos" panose="020B0004020202020204" pitchFamily="34" charset="0"/>
                <a:cs typeface="Times New Roman" panose="02020603050405020304" pitchFamily="18" charset="0"/>
              </a:rPr>
              <a:t> Pot</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Caretakers Cup – </a:t>
            </a:r>
            <a:r>
              <a:rPr lang="en-GB" sz="1000" i="1" kern="100" dirty="0">
                <a:effectLst/>
                <a:latin typeface="+mn-lt"/>
                <a:ea typeface="Aptos" panose="020B0004020202020204" pitchFamily="34" charset="0"/>
                <a:cs typeface="Times New Roman" panose="02020603050405020304" pitchFamily="18" charset="0"/>
              </a:rPr>
              <a:t>Caretakers Cup</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Fathers Day Trophy – </a:t>
            </a:r>
            <a:r>
              <a:rPr lang="en-GB" sz="1000" i="1" kern="100" dirty="0">
                <a:effectLst/>
                <a:latin typeface="+mn-lt"/>
                <a:ea typeface="Aptos" panose="020B0004020202020204" pitchFamily="34" charset="0"/>
                <a:cs typeface="Times New Roman" panose="02020603050405020304" pitchFamily="18" charset="0"/>
              </a:rPr>
              <a:t>Fathers Day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Fleet Challenge Trophy Day – 1</a:t>
            </a:r>
            <a:r>
              <a:rPr lang="en-GB" sz="1000" kern="100" baseline="30000" dirty="0">
                <a:effectLst/>
                <a:latin typeface="+mn-lt"/>
                <a:ea typeface="Aptos" panose="020B0004020202020204" pitchFamily="34" charset="0"/>
                <a:cs typeface="Times New Roman" panose="02020603050405020304" pitchFamily="18" charset="0"/>
              </a:rPr>
              <a:t>st</a:t>
            </a:r>
            <a:r>
              <a:rPr lang="en-GB" sz="1000" kern="100" dirty="0">
                <a:effectLst/>
                <a:latin typeface="+mn-lt"/>
                <a:ea typeface="Aptos" panose="020B0004020202020204" pitchFamily="34" charset="0"/>
                <a:cs typeface="Times New Roman" panose="02020603050405020304" pitchFamily="18" charset="0"/>
              </a:rPr>
              <a:t> Mixed Fleet – </a:t>
            </a:r>
            <a:r>
              <a:rPr lang="en-GB" sz="1000" i="1" kern="100" dirty="0">
                <a:effectLst/>
                <a:latin typeface="+mn-lt"/>
                <a:ea typeface="Aptos" panose="020B0004020202020204" pitchFamily="34" charset="0"/>
                <a:cs typeface="Times New Roman" panose="02020603050405020304" pitchFamily="18" charset="0"/>
              </a:rPr>
              <a:t>Peter Stringer Tankard</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Commodores Cup – </a:t>
            </a:r>
            <a:r>
              <a:rPr lang="en-GB" sz="1000" i="1" kern="100" dirty="0">
                <a:effectLst/>
                <a:latin typeface="+mn-lt"/>
                <a:ea typeface="Aptos" panose="020B0004020202020204" pitchFamily="34" charset="0"/>
                <a:cs typeface="Times New Roman" panose="02020603050405020304" pitchFamily="18" charset="0"/>
              </a:rPr>
              <a:t>Commodores Cup</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i="1" kern="100" dirty="0">
                <a:effectLst/>
                <a:latin typeface="+mn-lt"/>
                <a:ea typeface="Aptos" panose="020B0004020202020204" pitchFamily="34" charset="0"/>
                <a:cs typeface="Times New Roman" panose="02020603050405020304" pitchFamily="18" charset="0"/>
              </a:rPr>
              <a:t>Morgan Giles Trophy </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i="1" kern="100" dirty="0">
                <a:effectLst/>
                <a:latin typeface="+mn-lt"/>
                <a:ea typeface="Aptos" panose="020B0004020202020204" pitchFamily="34" charset="0"/>
                <a:cs typeface="Times New Roman" panose="02020603050405020304" pitchFamily="18" charset="0"/>
              </a:rPr>
              <a:t>Flying Fifties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Best Performance – </a:t>
            </a:r>
            <a:r>
              <a:rPr lang="en-GB" sz="1000" i="1" kern="100" dirty="0">
                <a:effectLst/>
                <a:latin typeface="+mn-lt"/>
                <a:ea typeface="Aptos" panose="020B0004020202020204" pitchFamily="34" charset="0"/>
                <a:cs typeface="Times New Roman" panose="02020603050405020304" pitchFamily="18" charset="0"/>
              </a:rPr>
              <a:t>Pursuit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Ian Turrell</a:t>
            </a: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Summer Sunday Series – </a:t>
            </a:r>
            <a:r>
              <a:rPr lang="en-GB" sz="1000" i="1" kern="100" dirty="0">
                <a:effectLst/>
                <a:latin typeface="+mn-lt"/>
                <a:ea typeface="Aptos" panose="020B0004020202020204" pitchFamily="34" charset="0"/>
                <a:cs typeface="Times New Roman" panose="02020603050405020304" pitchFamily="18" charset="0"/>
              </a:rPr>
              <a:t>Marauder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Captains Day – </a:t>
            </a:r>
            <a:r>
              <a:rPr lang="en-GB" sz="1000" i="1" kern="100" dirty="0">
                <a:effectLst/>
                <a:latin typeface="+mn-lt"/>
                <a:ea typeface="Aptos" panose="020B0004020202020204" pitchFamily="34" charset="0"/>
                <a:cs typeface="Times New Roman" panose="02020603050405020304" pitchFamily="18" charset="0"/>
              </a:rPr>
              <a:t>Barry Haigh Memorial Trophy </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Fleet Challenge Trophy Day – 1</a:t>
            </a:r>
            <a:r>
              <a:rPr lang="en-GB" sz="1000" kern="100" baseline="30000" dirty="0">
                <a:effectLst/>
                <a:latin typeface="+mn-lt"/>
                <a:ea typeface="Aptos" panose="020B0004020202020204" pitchFamily="34" charset="0"/>
                <a:cs typeface="Times New Roman" panose="02020603050405020304" pitchFamily="18" charset="0"/>
              </a:rPr>
              <a:t>st</a:t>
            </a:r>
            <a:r>
              <a:rPr lang="en-GB" sz="1000" kern="100" dirty="0">
                <a:effectLst/>
                <a:latin typeface="+mn-lt"/>
                <a:ea typeface="Aptos" panose="020B0004020202020204" pitchFamily="34" charset="0"/>
                <a:cs typeface="Times New Roman" panose="02020603050405020304" pitchFamily="18" charset="0"/>
              </a:rPr>
              <a:t> Laser – </a:t>
            </a:r>
            <a:r>
              <a:rPr lang="en-GB" sz="1000" i="1" kern="100" dirty="0">
                <a:effectLst/>
                <a:latin typeface="+mn-lt"/>
                <a:ea typeface="Aptos" panose="020B0004020202020204" pitchFamily="34" charset="0"/>
                <a:cs typeface="Times New Roman" panose="02020603050405020304" pitchFamily="18" charset="0"/>
              </a:rPr>
              <a:t>Laser Club Championship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n-GB" sz="1000" i="1" kern="100" dirty="0">
                <a:effectLst/>
                <a:latin typeface="+mn-lt"/>
                <a:ea typeface="Aptos" panose="020B0004020202020204" pitchFamily="34" charset="0"/>
                <a:cs typeface="Times New Roman" panose="02020603050405020304" pitchFamily="18" charset="0"/>
              </a:rPr>
              <a:t>Warren Bottle</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Oliver Hirst</a:t>
            </a: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Spring Bank Series – </a:t>
            </a:r>
            <a:r>
              <a:rPr lang="en-GB" sz="1000" i="1" kern="100" dirty="0">
                <a:effectLst/>
                <a:latin typeface="+mn-lt"/>
                <a:ea typeface="Aptos" panose="020B0004020202020204" pitchFamily="34" charset="0"/>
                <a:cs typeface="Times New Roman" panose="02020603050405020304" pitchFamily="18" charset="0"/>
              </a:rPr>
              <a:t>Hornblower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Oliver Boocock</a:t>
            </a: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Sunday Spring Fleet Series – 1</a:t>
            </a:r>
            <a:r>
              <a:rPr lang="en-GB" sz="1000" kern="100" baseline="30000" dirty="0">
                <a:effectLst/>
                <a:latin typeface="+mn-lt"/>
                <a:ea typeface="Aptos" panose="020B0004020202020204" pitchFamily="34" charset="0"/>
                <a:cs typeface="Times New Roman" panose="02020603050405020304" pitchFamily="18" charset="0"/>
              </a:rPr>
              <a:t>st</a:t>
            </a:r>
            <a:r>
              <a:rPr lang="en-GB" sz="1000" kern="100" dirty="0">
                <a:effectLst/>
                <a:latin typeface="+mn-lt"/>
                <a:ea typeface="Aptos" panose="020B0004020202020204" pitchFamily="34" charset="0"/>
                <a:cs typeface="Times New Roman" panose="02020603050405020304" pitchFamily="18" charset="0"/>
              </a:rPr>
              <a:t> Laser – </a:t>
            </a:r>
            <a:r>
              <a:rPr lang="en-GB" sz="1000" i="1" kern="100" dirty="0">
                <a:effectLst/>
                <a:latin typeface="+mn-lt"/>
                <a:ea typeface="Aptos" panose="020B0004020202020204" pitchFamily="34" charset="0"/>
                <a:cs typeface="Times New Roman" panose="02020603050405020304" pitchFamily="18" charset="0"/>
              </a:rPr>
              <a:t>Lone &amp; Lively Log</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Oliver Boocock &amp; Luke Hartshorn</a:t>
            </a: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2</a:t>
            </a:r>
            <a:r>
              <a:rPr lang="en-GB" sz="1000" kern="100" baseline="30000" dirty="0">
                <a:effectLst/>
                <a:latin typeface="+mn-lt"/>
                <a:ea typeface="Aptos" panose="020B0004020202020204" pitchFamily="34" charset="0"/>
                <a:cs typeface="Times New Roman" panose="02020603050405020304" pitchFamily="18" charset="0"/>
              </a:rPr>
              <a:t>nd</a:t>
            </a:r>
            <a:r>
              <a:rPr lang="en-GB" sz="1000" kern="100" dirty="0">
                <a:effectLst/>
                <a:latin typeface="+mn-lt"/>
                <a:ea typeface="Aptos" panose="020B0004020202020204" pitchFamily="34" charset="0"/>
                <a:cs typeface="Times New Roman" panose="02020603050405020304" pitchFamily="18" charset="0"/>
              </a:rPr>
              <a:t> Wednesday Series – </a:t>
            </a:r>
            <a:r>
              <a:rPr lang="en-GB" sz="1000" i="1" kern="100" dirty="0" err="1">
                <a:effectLst/>
                <a:latin typeface="+mn-lt"/>
                <a:ea typeface="Aptos" panose="020B0004020202020204" pitchFamily="34" charset="0"/>
                <a:cs typeface="Times New Roman" panose="02020603050405020304" pitchFamily="18" charset="0"/>
              </a:rPr>
              <a:t>Scammonden</a:t>
            </a:r>
            <a:r>
              <a:rPr lang="en-GB" sz="1000" i="1" kern="100" dirty="0">
                <a:effectLst/>
                <a:latin typeface="+mn-lt"/>
                <a:ea typeface="Aptos" panose="020B0004020202020204" pitchFamily="34" charset="0"/>
                <a:cs typeface="Times New Roman" panose="02020603050405020304" pitchFamily="18" charset="0"/>
              </a:rPr>
              <a:t> Cup</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3</a:t>
            </a:r>
            <a:r>
              <a:rPr lang="en-GB" sz="1000" kern="100" baseline="30000" dirty="0">
                <a:effectLst/>
                <a:latin typeface="+mn-lt"/>
                <a:ea typeface="Aptos" panose="020B0004020202020204" pitchFamily="34" charset="0"/>
                <a:cs typeface="Times New Roman" panose="02020603050405020304" pitchFamily="18" charset="0"/>
              </a:rPr>
              <a:t>rd</a:t>
            </a:r>
            <a:r>
              <a:rPr lang="en-GB" sz="1000" kern="100" dirty="0">
                <a:effectLst/>
                <a:latin typeface="+mn-lt"/>
                <a:ea typeface="Aptos" panose="020B0004020202020204" pitchFamily="34" charset="0"/>
                <a:cs typeface="Times New Roman" panose="02020603050405020304" pitchFamily="18" charset="0"/>
              </a:rPr>
              <a:t> Wednesday Series – </a:t>
            </a:r>
            <a:r>
              <a:rPr lang="en-GB" sz="1000" i="1" kern="100" dirty="0">
                <a:effectLst/>
                <a:latin typeface="+mn-lt"/>
                <a:ea typeface="Aptos" panose="020B0004020202020204" pitchFamily="34" charset="0"/>
                <a:cs typeface="Times New Roman" panose="02020603050405020304" pitchFamily="18" charset="0"/>
              </a:rPr>
              <a:t>Thornton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Mid Summer Pursuit – </a:t>
            </a:r>
            <a:r>
              <a:rPr lang="en-GB" sz="1000" i="1" kern="100" dirty="0">
                <a:effectLst/>
                <a:latin typeface="+mn-lt"/>
                <a:ea typeface="Aptos" panose="020B0004020202020204" pitchFamily="34" charset="0"/>
                <a:cs typeface="Times New Roman" panose="02020603050405020304" pitchFamily="18" charset="0"/>
              </a:rPr>
              <a:t>Oxley Salver</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Most Wednesdays – </a:t>
            </a:r>
            <a:r>
              <a:rPr lang="en-GB" sz="1000" i="1" kern="100" dirty="0" err="1">
                <a:effectLst/>
                <a:latin typeface="+mn-lt"/>
                <a:ea typeface="Aptos" panose="020B0004020202020204" pitchFamily="34" charset="0"/>
                <a:cs typeface="Times New Roman" panose="02020603050405020304" pitchFamily="18" charset="0"/>
              </a:rPr>
              <a:t>Withens</a:t>
            </a:r>
            <a:r>
              <a:rPr lang="en-GB" sz="1000" i="1" kern="100" dirty="0">
                <a:effectLst/>
                <a:latin typeface="+mn-lt"/>
                <a:ea typeface="Aptos" panose="020B0004020202020204" pitchFamily="34" charset="0"/>
                <a:cs typeface="Times New Roman" panose="02020603050405020304" pitchFamily="18" charset="0"/>
              </a:rPr>
              <a:t> Bowl</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Best Away Day – </a:t>
            </a:r>
            <a:r>
              <a:rPr lang="en-GB" sz="1000" i="1" kern="100" dirty="0">
                <a:effectLst/>
                <a:latin typeface="+mn-lt"/>
                <a:ea typeface="Aptos" panose="020B0004020202020204" pitchFamily="34" charset="0"/>
                <a:cs typeface="Times New Roman" panose="02020603050405020304" pitchFamily="18" charset="0"/>
              </a:rPr>
              <a:t>Traveller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Fastest Enterprise at </a:t>
            </a:r>
            <a:r>
              <a:rPr lang="en-GB" sz="1000" kern="100" dirty="0" err="1">
                <a:effectLst/>
                <a:latin typeface="+mn-lt"/>
                <a:ea typeface="Aptos" panose="020B0004020202020204" pitchFamily="34" charset="0"/>
                <a:cs typeface="Times New Roman" panose="02020603050405020304" pitchFamily="18" charset="0"/>
              </a:rPr>
              <a:t>Scammonden</a:t>
            </a:r>
            <a:r>
              <a:rPr lang="en-GB" sz="1000" kern="100" dirty="0">
                <a:effectLst/>
                <a:latin typeface="+mn-lt"/>
                <a:ea typeface="Aptos" panose="020B0004020202020204" pitchFamily="34" charset="0"/>
                <a:cs typeface="Times New Roman" panose="02020603050405020304" pitchFamily="18" charset="0"/>
              </a:rPr>
              <a:t> – </a:t>
            </a:r>
            <a:r>
              <a:rPr lang="en-GB" sz="1000" i="1" kern="100" dirty="0" err="1">
                <a:effectLst/>
                <a:latin typeface="+mn-lt"/>
                <a:ea typeface="Aptos" panose="020B0004020202020204" pitchFamily="34" charset="0"/>
                <a:cs typeface="Times New Roman" panose="02020603050405020304" pitchFamily="18" charset="0"/>
              </a:rPr>
              <a:t>Scamstone</a:t>
            </a:r>
            <a:r>
              <a:rPr lang="en-GB" sz="1000" i="1" kern="100" dirty="0">
                <a:effectLst/>
                <a:latin typeface="+mn-lt"/>
                <a:ea typeface="Aptos" panose="020B0004020202020204" pitchFamily="34" charset="0"/>
                <a:cs typeface="Times New Roman" panose="02020603050405020304" pitchFamily="18" charset="0"/>
              </a:rPr>
              <a:t>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Luke Hartshorn</a:t>
            </a: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Junior Novice Day - Novice Helm – </a:t>
            </a:r>
            <a:r>
              <a:rPr lang="en-GB" sz="1000" i="1" kern="100" dirty="0">
                <a:effectLst/>
                <a:latin typeface="+mn-lt"/>
                <a:ea typeface="Aptos" panose="020B0004020202020204" pitchFamily="34" charset="0"/>
                <a:cs typeface="Times New Roman" panose="02020603050405020304" pitchFamily="18" charset="0"/>
              </a:rPr>
              <a:t>West Yorkshire Sailing Club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Best Crew – </a:t>
            </a:r>
            <a:r>
              <a:rPr lang="en-GB" sz="1000" i="1" kern="100" dirty="0">
                <a:effectLst/>
                <a:latin typeface="+mn-lt"/>
                <a:ea typeface="Aptos" panose="020B0004020202020204" pitchFamily="34" charset="0"/>
                <a:cs typeface="Times New Roman" panose="02020603050405020304" pitchFamily="18" charset="0"/>
              </a:rPr>
              <a:t>Craven Shackle</a:t>
            </a:r>
            <a:endParaRPr lang="en-GB" sz="1000" kern="100" dirty="0">
              <a:effectLst/>
              <a:latin typeface="+mn-lt"/>
              <a:ea typeface="Aptos" panose="020B0004020202020204" pitchFamily="34" charset="0"/>
              <a:cs typeface="Times New Roman" panose="02020603050405020304" pitchFamily="18" charset="0"/>
            </a:endParaRPr>
          </a:p>
          <a:p>
            <a:pPr marL="0" marR="0" lvl="0" indent="0" algn="ctr" rtl="0">
              <a:lnSpc>
                <a:spcPct val="100000"/>
              </a:lnSpc>
              <a:spcBef>
                <a:spcPts val="0"/>
              </a:spcBef>
              <a:spcAft>
                <a:spcPts val="0"/>
              </a:spcAft>
              <a:buClr>
                <a:schemeClr val="dk1"/>
              </a:buClr>
              <a:buSzPts val="1400"/>
              <a:buFont typeface="Calibri"/>
              <a:buNone/>
            </a:pPr>
            <a:endParaRPr sz="1400" b="1" dirty="0">
              <a:solidFill>
                <a:srgbClr val="000000"/>
              </a:solidFill>
              <a:latin typeface="Arial"/>
              <a:ea typeface="Arial"/>
              <a:cs typeface="Arial"/>
              <a:sym typeface="Arial"/>
            </a:endParaRPr>
          </a:p>
          <a:p>
            <a:pPr marL="0" marR="0" lvl="0" indent="0" algn="ctr" rtl="0">
              <a:spcBef>
                <a:spcPts val="0"/>
              </a:spcBef>
              <a:spcAft>
                <a:spcPts val="0"/>
              </a:spcAft>
              <a:buNone/>
            </a:pPr>
            <a:endParaRPr sz="105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000" b="0" i="0" u="none" strike="noStrike" cap="none" dirty="0">
                <a:solidFill>
                  <a:srgbClr val="000000"/>
                </a:solidFill>
                <a:latin typeface="Arial"/>
                <a:ea typeface="Arial"/>
                <a:cs typeface="Arial"/>
                <a:sym typeface="Arial"/>
              </a:rPr>
              <a:t>	</a:t>
            </a:r>
            <a:r>
              <a:rPr lang="en-GB" sz="1200" b="0" i="0" u="none" strike="noStrike" cap="none" dirty="0">
                <a:solidFill>
                  <a:srgbClr val="000000"/>
                </a:solidFill>
                <a:latin typeface="Times New Roman"/>
                <a:ea typeface="Times New Roman"/>
                <a:cs typeface="Times New Roman"/>
                <a:sym typeface="Times New Roman"/>
              </a:rPr>
              <a:t>		            </a:t>
            </a: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p28"/>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9</a:t>
            </a:fld>
            <a:endParaRPr>
              <a:latin typeface="Arial"/>
              <a:ea typeface="Arial"/>
              <a:cs typeface="Arial"/>
              <a:sym typeface="Arial"/>
            </a:endParaRPr>
          </a:p>
        </p:txBody>
      </p:sp>
      <p:sp>
        <p:nvSpPr>
          <p:cNvPr id="201" name="Google Shape;201;p28"/>
          <p:cNvSpPr txBox="1"/>
          <p:nvPr/>
        </p:nvSpPr>
        <p:spPr>
          <a:xfrm>
            <a:off x="272087" y="355351"/>
            <a:ext cx="4778377" cy="6642968"/>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202</a:t>
            </a:r>
            <a:r>
              <a:rPr lang="en-GB" sz="1900" b="1" dirty="0"/>
              <a:t>4</a:t>
            </a:r>
            <a:r>
              <a:rPr lang="en-GB" sz="1900" b="1" i="0" u="none" strike="noStrike" cap="none" dirty="0">
                <a:solidFill>
                  <a:srgbClr val="000000"/>
                </a:solidFill>
                <a:latin typeface="Arial"/>
                <a:ea typeface="Arial"/>
                <a:cs typeface="Arial"/>
                <a:sym typeface="Arial"/>
              </a:rPr>
              <a:t> Trophy Winners</a:t>
            </a:r>
            <a:endParaRPr sz="1900" dirty="0"/>
          </a:p>
          <a:p>
            <a:pPr marL="0" marR="0" lvl="0" indent="0" algn="ctr" rtl="0">
              <a:lnSpc>
                <a:spcPct val="100000"/>
              </a:lnSpc>
              <a:spcBef>
                <a:spcPts val="0"/>
              </a:spcBef>
              <a:spcAft>
                <a:spcPts val="0"/>
              </a:spcAft>
              <a:buClr>
                <a:schemeClr val="dk1"/>
              </a:buClr>
              <a:buSzPts val="1400"/>
              <a:buFont typeface="Calibri"/>
              <a:buNone/>
            </a:pPr>
            <a:endParaRPr sz="1400" b="1" dirty="0">
              <a:solidFill>
                <a:srgbClr val="000000"/>
              </a:solidFill>
              <a:latin typeface="+mn-lt"/>
              <a:ea typeface="Arial"/>
              <a:cs typeface="Arial"/>
              <a:sym typeface="Arial"/>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Mike, Jack &amp; Lucy Goodwin</a:t>
            </a: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1</a:t>
            </a:r>
            <a:r>
              <a:rPr lang="en-GB" sz="1000" kern="100" baseline="30000" dirty="0">
                <a:effectLst/>
                <a:latin typeface="+mn-lt"/>
                <a:ea typeface="Aptos" panose="020B0004020202020204" pitchFamily="34" charset="0"/>
                <a:cs typeface="Times New Roman" panose="02020603050405020304" pitchFamily="18" charset="0"/>
              </a:rPr>
              <a:t>st</a:t>
            </a:r>
            <a:r>
              <a:rPr lang="en-GB" sz="1000" kern="100" dirty="0">
                <a:effectLst/>
                <a:latin typeface="+mn-lt"/>
                <a:ea typeface="Aptos" panose="020B0004020202020204" pitchFamily="34" charset="0"/>
                <a:cs typeface="Times New Roman" panose="02020603050405020304" pitchFamily="18" charset="0"/>
              </a:rPr>
              <a:t> Wednesday Series – </a:t>
            </a:r>
            <a:r>
              <a:rPr lang="en-GB" sz="1000" i="1" kern="100" dirty="0" err="1">
                <a:effectLst/>
                <a:latin typeface="+mn-lt"/>
                <a:ea typeface="Aptos" panose="020B0004020202020204" pitchFamily="34" charset="0"/>
                <a:cs typeface="Times New Roman" panose="02020603050405020304" pitchFamily="18" charset="0"/>
              </a:rPr>
              <a:t>Balmforth</a:t>
            </a:r>
            <a:r>
              <a:rPr lang="en-GB" sz="1000" i="1" kern="100" dirty="0">
                <a:effectLst/>
                <a:latin typeface="+mn-lt"/>
                <a:ea typeface="Aptos" panose="020B0004020202020204" pitchFamily="34" charset="0"/>
                <a:cs typeface="Times New Roman" panose="02020603050405020304" pitchFamily="18" charset="0"/>
              </a:rPr>
              <a:t> Barrel</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Presidents Cup – </a:t>
            </a:r>
            <a:r>
              <a:rPr lang="en-GB" sz="1000" i="1" kern="100" dirty="0">
                <a:effectLst/>
                <a:latin typeface="+mn-lt"/>
                <a:ea typeface="Aptos" panose="020B0004020202020204" pitchFamily="34" charset="0"/>
                <a:cs typeface="Times New Roman" panose="02020603050405020304" pitchFamily="18" charset="0"/>
              </a:rPr>
              <a:t>Kenneth Brooke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Mike Goodwin</a:t>
            </a:r>
          </a:p>
          <a:p>
            <a:pPr marL="342900" lvl="0" indent="-342900">
              <a:lnSpc>
                <a:spcPct val="107000"/>
              </a:lnSpc>
              <a:spcAft>
                <a:spcPts val="800"/>
              </a:spcAft>
              <a:buFont typeface="Aptos" panose="020B0004020202020204" pitchFamily="34" charset="0"/>
              <a:buChar char="-"/>
            </a:pPr>
            <a:r>
              <a:rPr lang="en-GB" sz="1000" i="1" kern="100" dirty="0">
                <a:effectLst/>
                <a:latin typeface="+mn-lt"/>
                <a:ea typeface="Aptos" panose="020B0004020202020204" pitchFamily="34" charset="0"/>
                <a:cs typeface="Times New Roman" panose="02020603050405020304" pitchFamily="18" charset="0"/>
              </a:rPr>
              <a:t>Roaring </a:t>
            </a:r>
            <a:r>
              <a:rPr lang="en-GB" sz="1000" i="1" kern="100" dirty="0" err="1">
                <a:effectLst/>
                <a:latin typeface="+mn-lt"/>
                <a:ea typeface="Aptos" panose="020B0004020202020204" pitchFamily="34" charset="0"/>
                <a:cs typeface="Times New Roman" panose="02020603050405020304" pitchFamily="18" charset="0"/>
              </a:rPr>
              <a:t>Fourties</a:t>
            </a:r>
            <a:r>
              <a:rPr lang="en-GB" sz="1000" i="1" kern="100" dirty="0">
                <a:effectLst/>
                <a:latin typeface="+mn-lt"/>
                <a:ea typeface="Aptos" panose="020B0004020202020204" pitchFamily="34" charset="0"/>
                <a:cs typeface="Times New Roman" panose="02020603050405020304" pitchFamily="18" charset="0"/>
              </a:rPr>
              <a:t>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Lucy Goodwin</a:t>
            </a: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Junior Novice Day – Junior Helm Female – </a:t>
            </a:r>
            <a:r>
              <a:rPr lang="en-GB" sz="1000" i="1" kern="100" dirty="0">
                <a:effectLst/>
                <a:latin typeface="+mn-lt"/>
                <a:ea typeface="Aptos" panose="020B0004020202020204" pitchFamily="34" charset="0"/>
                <a:cs typeface="Times New Roman" panose="02020603050405020304" pitchFamily="18" charset="0"/>
              </a:rPr>
              <a:t>Pocket Bottom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Fleet Challenge Trophy Day – Toppers – </a:t>
            </a:r>
            <a:r>
              <a:rPr lang="en-GB" sz="1000" i="1" kern="100" dirty="0">
                <a:effectLst/>
                <a:latin typeface="+mn-lt"/>
                <a:ea typeface="Aptos" panose="020B0004020202020204" pitchFamily="34" charset="0"/>
                <a:cs typeface="Times New Roman" panose="02020603050405020304" pitchFamily="18" charset="0"/>
              </a:rPr>
              <a:t>Yorkshire Building Society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Late Summer Pursuit – </a:t>
            </a:r>
            <a:r>
              <a:rPr lang="en-GB" sz="1000" i="1" kern="100" dirty="0">
                <a:effectLst/>
                <a:latin typeface="+mn-lt"/>
                <a:ea typeface="Aptos" panose="020B0004020202020204" pitchFamily="34" charset="0"/>
                <a:cs typeface="Times New Roman" panose="02020603050405020304" pitchFamily="18" charset="0"/>
              </a:rPr>
              <a:t>Warren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Jack Goodwin</a:t>
            </a: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Junior Novice Day – Junior Helm Male – </a:t>
            </a:r>
            <a:r>
              <a:rPr lang="en-GB" sz="1000" i="1" kern="100" dirty="0">
                <a:effectLst/>
                <a:latin typeface="+mn-lt"/>
                <a:ea typeface="Aptos" panose="020B0004020202020204" pitchFamily="34" charset="0"/>
                <a:cs typeface="Times New Roman" panose="02020603050405020304" pitchFamily="18" charset="0"/>
              </a:rPr>
              <a:t>Junior Helm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Chris Smith</a:t>
            </a: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Autumn Sunday Series – </a:t>
            </a:r>
            <a:r>
              <a:rPr lang="en-GB" sz="1000" i="1" kern="100" dirty="0">
                <a:effectLst/>
                <a:latin typeface="+mn-lt"/>
                <a:ea typeface="Aptos" panose="020B0004020202020204" pitchFamily="34" charset="0"/>
                <a:cs typeface="Times New Roman" panose="02020603050405020304" pitchFamily="18" charset="0"/>
              </a:rPr>
              <a:t>Single Handed Cup</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Seamanship Trophy – </a:t>
            </a:r>
            <a:r>
              <a:rPr lang="en-GB" sz="1000" i="1" kern="100" dirty="0">
                <a:effectLst/>
                <a:latin typeface="+mn-lt"/>
                <a:ea typeface="Aptos" panose="020B0004020202020204" pitchFamily="34" charset="0"/>
                <a:cs typeface="Times New Roman" panose="02020603050405020304" pitchFamily="18" charset="0"/>
              </a:rPr>
              <a:t>Seamanship Trophy</a:t>
            </a:r>
            <a:endParaRPr lang="en-GB" sz="1000" kern="100" dirty="0">
              <a:effectLst/>
              <a:latin typeface="+mn-lt"/>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Fastest Lap at Southport - </a:t>
            </a: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Charlotte Crawshaw</a:t>
            </a: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Junior Novice Day – Youth Helm – </a:t>
            </a:r>
            <a:r>
              <a:rPr lang="en-GB" sz="1000" i="1" kern="100" dirty="0">
                <a:effectLst/>
                <a:latin typeface="+mn-lt"/>
                <a:ea typeface="Aptos" panose="020B0004020202020204" pitchFamily="34" charset="0"/>
                <a:cs typeface="Times New Roman" panose="02020603050405020304" pitchFamily="18" charset="0"/>
              </a:rPr>
              <a:t>Junior Helm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Jamie Holdaway</a:t>
            </a:r>
          </a:p>
          <a:p>
            <a:pPr marL="342900" lvl="0" indent="-342900">
              <a:lnSpc>
                <a:spcPct val="107000"/>
              </a:lnSpc>
              <a:spcAft>
                <a:spcPts val="800"/>
              </a:spcAft>
              <a:buFont typeface="Aptos" panose="020B0004020202020204" pitchFamily="34" charset="0"/>
              <a:buChar char="-"/>
            </a:pPr>
            <a:r>
              <a:rPr lang="en-GB" sz="1000" kern="100" dirty="0">
                <a:effectLst/>
                <a:latin typeface="+mn-lt"/>
                <a:ea typeface="Aptos" panose="020B0004020202020204" pitchFamily="34" charset="0"/>
                <a:cs typeface="Times New Roman" panose="02020603050405020304" pitchFamily="18" charset="0"/>
              </a:rPr>
              <a:t>RNLI – </a:t>
            </a:r>
            <a:r>
              <a:rPr lang="en-GB" sz="1000" i="1" kern="100" dirty="0">
                <a:effectLst/>
                <a:latin typeface="+mn-lt"/>
                <a:ea typeface="Aptos" panose="020B0004020202020204" pitchFamily="34" charset="0"/>
                <a:cs typeface="Times New Roman" panose="02020603050405020304" pitchFamily="18" charset="0"/>
              </a:rPr>
              <a:t>RNLI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Ian Lees</a:t>
            </a:r>
          </a:p>
          <a:p>
            <a:pPr marL="342900" lvl="0" indent="-342900">
              <a:lnSpc>
                <a:spcPct val="107000"/>
              </a:lnSpc>
              <a:spcAft>
                <a:spcPts val="800"/>
              </a:spcAft>
              <a:buFont typeface="Aptos" panose="020B0004020202020204" pitchFamily="34" charset="0"/>
              <a:buChar char="-"/>
            </a:pPr>
            <a:r>
              <a:rPr lang="en-GB" sz="1000" i="1" kern="100" dirty="0">
                <a:effectLst/>
                <a:latin typeface="+mn-lt"/>
                <a:ea typeface="Aptos" panose="020B0004020202020204" pitchFamily="34" charset="0"/>
                <a:cs typeface="Times New Roman" panose="02020603050405020304" pitchFamily="18" charset="0"/>
              </a:rPr>
              <a:t>Golden Oldies Trophy</a:t>
            </a:r>
            <a:endParaRPr lang="en-GB" sz="1000" kern="100" dirty="0">
              <a:effectLst/>
              <a:latin typeface="+mn-lt"/>
              <a:ea typeface="Aptos" panose="020B0004020202020204" pitchFamily="34" charset="0"/>
              <a:cs typeface="Times New Roman" panose="02020603050405020304" pitchFamily="18" charset="0"/>
            </a:endParaRPr>
          </a:p>
          <a:p>
            <a:pPr>
              <a:lnSpc>
                <a:spcPct val="107000"/>
              </a:lnSpc>
              <a:spcAft>
                <a:spcPts val="800"/>
              </a:spcAft>
            </a:pPr>
            <a:r>
              <a:rPr lang="en-GB" sz="1000" kern="100" dirty="0">
                <a:effectLst/>
                <a:latin typeface="+mn-lt"/>
                <a:ea typeface="Aptos" panose="020B0004020202020204" pitchFamily="34" charset="0"/>
                <a:cs typeface="Times New Roman" panose="02020603050405020304" pitchFamily="18" charset="0"/>
              </a:rPr>
              <a:t>Neville Senior</a:t>
            </a:r>
          </a:p>
          <a:p>
            <a:pPr marL="342900" lvl="0" indent="-342900">
              <a:lnSpc>
                <a:spcPct val="107000"/>
              </a:lnSpc>
              <a:spcAft>
                <a:spcPts val="800"/>
              </a:spcAft>
              <a:buFont typeface="Aptos" panose="020B0004020202020204" pitchFamily="34" charset="0"/>
              <a:buChar char="-"/>
            </a:pPr>
            <a:r>
              <a:rPr lang="en-GB" sz="1000" i="1" kern="100" dirty="0">
                <a:effectLst/>
                <a:latin typeface="+mn-lt"/>
                <a:ea typeface="Aptos" panose="020B0004020202020204" pitchFamily="34" charset="0"/>
                <a:cs typeface="Times New Roman" panose="02020603050405020304" pitchFamily="18" charset="0"/>
              </a:rPr>
              <a:t>Pro-Am Trophy</a:t>
            </a:r>
            <a:endParaRPr lang="en-GB" sz="1000" kern="100" dirty="0">
              <a:effectLst/>
              <a:latin typeface="+mn-lt"/>
              <a:ea typeface="Aptos" panose="020B0004020202020204" pitchFamily="34" charset="0"/>
              <a:cs typeface="Times New Roman" panose="02020603050405020304" pitchFamily="18" charset="0"/>
            </a:endParaRPr>
          </a:p>
          <a:p>
            <a:pPr marL="0" marR="0" lvl="0" indent="0" algn="ctr" rtl="0">
              <a:spcBef>
                <a:spcPts val="0"/>
              </a:spcBef>
              <a:spcAft>
                <a:spcPts val="0"/>
              </a:spcAft>
              <a:buNone/>
            </a:pPr>
            <a:endParaRPr sz="105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000" b="0" i="0" u="none" strike="noStrike" cap="none" dirty="0">
                <a:solidFill>
                  <a:srgbClr val="000000"/>
                </a:solidFill>
                <a:latin typeface="Arial"/>
                <a:ea typeface="Arial"/>
                <a:cs typeface="Arial"/>
                <a:sym typeface="Arial"/>
              </a:rPr>
              <a:t>	</a:t>
            </a:r>
            <a:r>
              <a:rPr lang="en-GB" sz="1200" b="0" i="0" u="none" strike="noStrike" cap="none" dirty="0">
                <a:solidFill>
                  <a:srgbClr val="000000"/>
                </a:solidFill>
                <a:latin typeface="Times New Roman"/>
                <a:ea typeface="Times New Roman"/>
                <a:cs typeface="Times New Roman"/>
                <a:sym typeface="Times New Roman"/>
              </a:rPr>
              <a:t>		            </a:t>
            </a: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29"/>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10</a:t>
            </a:fld>
            <a:endParaRPr>
              <a:latin typeface="Arial"/>
              <a:ea typeface="Arial"/>
              <a:cs typeface="Arial"/>
              <a:sym typeface="Arial"/>
            </a:endParaRPr>
          </a:p>
        </p:txBody>
      </p:sp>
      <p:sp>
        <p:nvSpPr>
          <p:cNvPr id="208" name="Google Shape;208;p29"/>
          <p:cNvSpPr txBox="1"/>
          <p:nvPr/>
        </p:nvSpPr>
        <p:spPr>
          <a:xfrm>
            <a:off x="431577" y="323453"/>
            <a:ext cx="4536504" cy="5280933"/>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202</a:t>
            </a:r>
            <a:r>
              <a:rPr lang="en-GB" sz="1900" b="1" dirty="0"/>
              <a:t>5</a:t>
            </a:r>
            <a:r>
              <a:rPr lang="en-GB" sz="1900" b="1" i="0" u="none" strike="noStrike" cap="none" dirty="0">
                <a:solidFill>
                  <a:srgbClr val="000000"/>
                </a:solidFill>
                <a:latin typeface="Arial"/>
                <a:ea typeface="Arial"/>
                <a:cs typeface="Arial"/>
                <a:sym typeface="Arial"/>
              </a:rPr>
              <a:t> Trophy Allocation</a:t>
            </a:r>
            <a:endParaRPr sz="1900" dirty="0"/>
          </a:p>
          <a:p>
            <a:pPr marL="0" marR="0" lvl="0" indent="0" algn="ctr" rtl="0">
              <a:lnSpc>
                <a:spcPct val="100000"/>
              </a:lnSpc>
              <a:spcBef>
                <a:spcPts val="0"/>
              </a:spcBef>
              <a:spcAft>
                <a:spcPts val="0"/>
              </a:spcAft>
              <a:buClr>
                <a:schemeClr val="dk1"/>
              </a:buClr>
              <a:buSzPts val="1400"/>
              <a:buFont typeface="Calibri"/>
              <a:buNone/>
            </a:pPr>
            <a:endParaRPr sz="1400" b="1" dirty="0">
              <a:solidFill>
                <a:srgbClr val="000000"/>
              </a:solidFill>
              <a:latin typeface="Arial"/>
              <a:ea typeface="Arial"/>
              <a:cs typeface="Arial"/>
              <a:sym typeface="Arial"/>
            </a:endParaRPr>
          </a:p>
          <a:p>
            <a:pPr marL="0" marR="0" lvl="0" indent="0" algn="ctr" rtl="0">
              <a:spcBef>
                <a:spcPts val="0"/>
              </a:spcBef>
              <a:spcAft>
                <a:spcPts val="0"/>
              </a:spcAft>
              <a:buNone/>
            </a:pPr>
            <a:endParaRPr sz="105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000" b="0" i="0" u="none" strike="noStrike" cap="none" dirty="0">
                <a:solidFill>
                  <a:srgbClr val="000000"/>
                </a:solidFill>
                <a:latin typeface="Arial"/>
                <a:ea typeface="Arial"/>
                <a:cs typeface="Arial"/>
                <a:sym typeface="Arial"/>
              </a:rPr>
              <a:t>	</a:t>
            </a:r>
            <a:r>
              <a:rPr lang="en-GB" sz="1200" b="0" i="0" u="none" strike="noStrike" cap="none" dirty="0">
                <a:solidFill>
                  <a:srgbClr val="000000"/>
                </a:solidFill>
                <a:latin typeface="Times New Roman"/>
                <a:ea typeface="Times New Roman"/>
                <a:cs typeface="Times New Roman"/>
                <a:sym typeface="Times New Roman"/>
              </a:rPr>
              <a:t>		            </a:t>
            </a:r>
            <a:endParaRPr sz="1800" b="0" i="0" u="none" strike="noStrike" cap="none" dirty="0">
              <a:solidFill>
                <a:schemeClr val="dk1"/>
              </a:solidFill>
              <a:latin typeface="Arial"/>
              <a:ea typeface="Arial"/>
              <a:cs typeface="Arial"/>
              <a:sym typeface="Arial"/>
            </a:endParaRPr>
          </a:p>
        </p:txBody>
      </p:sp>
      <p:graphicFrame>
        <p:nvGraphicFramePr>
          <p:cNvPr id="209" name="Google Shape;209;p29"/>
          <p:cNvGraphicFramePr/>
          <p:nvPr>
            <p:extLst>
              <p:ext uri="{D42A27DB-BD31-4B8C-83A1-F6EECF244321}">
                <p14:modId xmlns:p14="http://schemas.microsoft.com/office/powerpoint/2010/main" val="1672470242"/>
              </p:ext>
            </p:extLst>
          </p:nvPr>
        </p:nvGraphicFramePr>
        <p:xfrm>
          <a:off x="575592" y="777140"/>
          <a:ext cx="4176475" cy="4162400"/>
        </p:xfrm>
        <a:graphic>
          <a:graphicData uri="http://schemas.openxmlformats.org/drawingml/2006/table">
            <a:tbl>
              <a:tblPr>
                <a:noFill/>
                <a:tableStyleId>{FA7CF0A8-BA39-480B-BBEA-4047B615AB49}</a:tableStyleId>
              </a:tblPr>
              <a:tblGrid>
                <a:gridCol w="1512175">
                  <a:extLst>
                    <a:ext uri="{9D8B030D-6E8A-4147-A177-3AD203B41FA5}">
                      <a16:colId xmlns:a16="http://schemas.microsoft.com/office/drawing/2014/main" val="20000"/>
                    </a:ext>
                  </a:extLst>
                </a:gridCol>
                <a:gridCol w="1296150">
                  <a:extLst>
                    <a:ext uri="{9D8B030D-6E8A-4147-A177-3AD203B41FA5}">
                      <a16:colId xmlns:a16="http://schemas.microsoft.com/office/drawing/2014/main" val="20001"/>
                    </a:ext>
                  </a:extLst>
                </a:gridCol>
                <a:gridCol w="1368150">
                  <a:extLst>
                    <a:ext uri="{9D8B030D-6E8A-4147-A177-3AD203B41FA5}">
                      <a16:colId xmlns:a16="http://schemas.microsoft.com/office/drawing/2014/main" val="20002"/>
                    </a:ext>
                  </a:extLst>
                </a:gridCol>
              </a:tblGrid>
              <a:tr h="123750">
                <a:tc>
                  <a:txBody>
                    <a:bodyPr/>
                    <a:lstStyle/>
                    <a:p>
                      <a:pPr marL="0" marR="0" lvl="0" indent="0" algn="l" rtl="0">
                        <a:spcBef>
                          <a:spcPts val="0"/>
                        </a:spcBef>
                        <a:spcAft>
                          <a:spcPts val="0"/>
                        </a:spcAft>
                        <a:buNone/>
                      </a:pPr>
                      <a:r>
                        <a:rPr lang="en-GB" sz="900" b="1" i="0" u="none" strike="noStrike" cap="none">
                          <a:solidFill>
                            <a:srgbClr val="000000"/>
                          </a:solidFill>
                          <a:latin typeface="Arial"/>
                          <a:ea typeface="Arial"/>
                          <a:cs typeface="Arial"/>
                          <a:sym typeface="Arial"/>
                        </a:rPr>
                        <a:t>1.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0"/>
                  </a:ext>
                </a:extLst>
              </a:tr>
              <a:tr h="123750">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1"/>
                  </a:ext>
                </a:extLst>
              </a:tr>
              <a:tr h="102450">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Warm-up Series</a:t>
                      </a:r>
                      <a:endParaRPr dirty="0"/>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overall</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Longhaul Trophy </a:t>
                      </a:r>
                      <a:endParaRPr/>
                    </a:p>
                  </a:txBody>
                  <a:tcPr marL="9525" marR="9525" marT="9525" marB="0" anchor="ctr">
                    <a:solidFill>
                      <a:schemeClr val="bg1"/>
                    </a:solidFill>
                  </a:tcPr>
                </a:tc>
                <a:extLst>
                  <a:ext uri="{0D108BD9-81ED-4DB2-BD59-A6C34878D82A}">
                    <a16:rowId xmlns:a16="http://schemas.microsoft.com/office/drawing/2014/main" val="10002"/>
                  </a:ext>
                </a:extLst>
              </a:tr>
              <a:tr h="123750">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3"/>
                  </a:ext>
                </a:extLst>
              </a:tr>
              <a:tr h="102450">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Spring Fleet Series</a:t>
                      </a:r>
                      <a:endParaRPr dirty="0"/>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Laser</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Lone &amp; Lively Log</a:t>
                      </a:r>
                      <a:endParaRPr/>
                    </a:p>
                  </a:txBody>
                  <a:tcPr marL="9525" marR="9525" marT="9525" marB="0" anchor="ctr">
                    <a:solidFill>
                      <a:schemeClr val="bg1"/>
                    </a:solidFill>
                  </a:tcPr>
                </a:tc>
                <a:extLst>
                  <a:ext uri="{0D108BD9-81ED-4DB2-BD59-A6C34878D82A}">
                    <a16:rowId xmlns:a16="http://schemas.microsoft.com/office/drawing/2014/main" val="10004"/>
                  </a:ext>
                </a:extLst>
              </a:tr>
              <a:tr h="123750">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Mixed</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Scammonden Pot</a:t>
                      </a:r>
                      <a:endParaRPr/>
                    </a:p>
                  </a:txBody>
                  <a:tcPr marL="9525" marR="9525" marT="9525" marB="0" anchor="ctr">
                    <a:solidFill>
                      <a:schemeClr val="bg1"/>
                    </a:solidFill>
                  </a:tcPr>
                </a:tc>
                <a:extLst>
                  <a:ext uri="{0D108BD9-81ED-4DB2-BD59-A6C34878D82A}">
                    <a16:rowId xmlns:a16="http://schemas.microsoft.com/office/drawing/2014/main" val="10005"/>
                  </a:ext>
                </a:extLst>
              </a:tr>
              <a:tr h="102450">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Junior</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Warren Trophy</a:t>
                      </a:r>
                      <a:endParaRPr/>
                    </a:p>
                  </a:txBody>
                  <a:tcPr marL="9525" marR="9525" marT="9525" marB="0" anchor="ctr">
                    <a:solidFill>
                      <a:schemeClr val="bg1"/>
                    </a:solidFill>
                  </a:tcPr>
                </a:tc>
                <a:extLst>
                  <a:ext uri="{0D108BD9-81ED-4DB2-BD59-A6C34878D82A}">
                    <a16:rowId xmlns:a16="http://schemas.microsoft.com/office/drawing/2014/main" val="10006"/>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7"/>
                  </a:ext>
                </a:extLst>
              </a:tr>
              <a:tr h="171425">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Wednesday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overall</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Balmforth Barrel </a:t>
                      </a:r>
                      <a:endParaRPr/>
                    </a:p>
                  </a:txBody>
                  <a:tcPr marL="9525" marR="9525" marT="9525" marB="0" anchor="ctr">
                    <a:solidFill>
                      <a:schemeClr val="bg1"/>
                    </a:solidFill>
                  </a:tcPr>
                </a:tc>
                <a:extLst>
                  <a:ext uri="{0D108BD9-81ED-4DB2-BD59-A6C34878D82A}">
                    <a16:rowId xmlns:a16="http://schemas.microsoft.com/office/drawing/2014/main" val="10008"/>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9"/>
                  </a:ext>
                </a:extLst>
              </a:tr>
              <a:tr h="1024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Easter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overall</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Easter Egg Trophy</a:t>
                      </a:r>
                      <a:endParaRPr/>
                    </a:p>
                  </a:txBody>
                  <a:tcPr marL="9525" marR="9525" marT="9525" marB="0" anchor="ctr">
                    <a:solidFill>
                      <a:schemeClr val="bg1"/>
                    </a:solidFill>
                  </a:tcPr>
                </a:tc>
                <a:extLst>
                  <a:ext uri="{0D108BD9-81ED-4DB2-BD59-A6C34878D82A}">
                    <a16:rowId xmlns:a16="http://schemas.microsoft.com/office/drawing/2014/main" val="10010"/>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1"/>
                  </a:ext>
                </a:extLst>
              </a:tr>
              <a:tr h="1024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Summer Saturday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overall</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Huccup Trophy </a:t>
                      </a:r>
                      <a:endParaRPr/>
                    </a:p>
                  </a:txBody>
                  <a:tcPr marL="9525" marR="9525" marT="9525" marB="0" anchor="ctr">
                    <a:solidFill>
                      <a:schemeClr val="bg1"/>
                    </a:solidFill>
                  </a:tcPr>
                </a:tc>
                <a:extLst>
                  <a:ext uri="{0D108BD9-81ED-4DB2-BD59-A6C34878D82A}">
                    <a16:rowId xmlns:a16="http://schemas.microsoft.com/office/drawing/2014/main" val="10012"/>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3"/>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2nd Wednesday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1st overall</a:t>
                      </a:r>
                      <a:endParaRPr dirty="0"/>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Scammonden Cup </a:t>
                      </a:r>
                      <a:endParaRPr/>
                    </a:p>
                  </a:txBody>
                  <a:tcPr marL="9525" marR="9525" marT="9525" marB="0" anchor="ctr">
                    <a:solidFill>
                      <a:schemeClr val="bg1"/>
                    </a:solidFill>
                  </a:tcPr>
                </a:tc>
                <a:extLst>
                  <a:ext uri="{0D108BD9-81ED-4DB2-BD59-A6C34878D82A}">
                    <a16:rowId xmlns:a16="http://schemas.microsoft.com/office/drawing/2014/main" val="10014"/>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5"/>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Spring Bank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SWSC dinghy</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Hornblower Trophy </a:t>
                      </a:r>
                      <a:endParaRPr/>
                    </a:p>
                  </a:txBody>
                  <a:tcPr marL="9525" marR="9525" marT="9525" marB="0" anchor="ctr">
                    <a:solidFill>
                      <a:schemeClr val="bg1"/>
                    </a:solidFill>
                  </a:tcPr>
                </a:tc>
                <a:extLst>
                  <a:ext uri="{0D108BD9-81ED-4DB2-BD59-A6C34878D82A}">
                    <a16:rowId xmlns:a16="http://schemas.microsoft.com/office/drawing/2014/main" val="10016"/>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7"/>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Summer Sunday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1st overall</a:t>
                      </a:r>
                      <a:endParaRPr dirty="0"/>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Marauder Trophy </a:t>
                      </a:r>
                      <a:endParaRPr dirty="0"/>
                    </a:p>
                  </a:txBody>
                  <a:tcPr marL="9525" marR="9525" marT="9525" marB="0" anchor="ctr">
                    <a:solidFill>
                      <a:schemeClr val="bg1"/>
                    </a:solidFill>
                  </a:tcPr>
                </a:tc>
                <a:extLst>
                  <a:ext uri="{0D108BD9-81ED-4DB2-BD59-A6C34878D82A}">
                    <a16:rowId xmlns:a16="http://schemas.microsoft.com/office/drawing/2014/main" val="10018"/>
                  </a:ext>
                </a:extLst>
              </a:tr>
              <a:tr h="13850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9"/>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3rd Wednesday Series</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overall </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Thornton Trophy </a:t>
                      </a:r>
                      <a:endParaRPr dirty="0"/>
                    </a:p>
                  </a:txBody>
                  <a:tcPr marL="9525" marR="9525" marT="9525" marB="0" anchor="ctr">
                    <a:solidFill>
                      <a:schemeClr val="bg1"/>
                    </a:solidFill>
                  </a:tcPr>
                </a:tc>
                <a:extLst>
                  <a:ext uri="{0D108BD9-81ED-4DB2-BD59-A6C34878D82A}">
                    <a16:rowId xmlns:a16="http://schemas.microsoft.com/office/drawing/2014/main" val="10020"/>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21"/>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Autumn Fleet Series     </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overall</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Single-handed Class Cup</a:t>
                      </a:r>
                      <a:endParaRPr/>
                    </a:p>
                  </a:txBody>
                  <a:tcPr marL="9525" marR="9525" marT="9525" marB="0" anchor="ctr">
                    <a:solidFill>
                      <a:schemeClr val="bg1"/>
                    </a:solidFill>
                  </a:tcPr>
                </a:tc>
                <a:extLst>
                  <a:ext uri="{0D108BD9-81ED-4DB2-BD59-A6C34878D82A}">
                    <a16:rowId xmlns:a16="http://schemas.microsoft.com/office/drawing/2014/main" val="10022"/>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ctr">
                    <a:solidFill>
                      <a:schemeClr val="bg1"/>
                    </a:solidFill>
                  </a:tcPr>
                </a:tc>
                <a:extLst>
                  <a:ext uri="{0D108BD9-81ED-4DB2-BD59-A6C34878D82A}">
                    <a16:rowId xmlns:a16="http://schemas.microsoft.com/office/drawing/2014/main" val="10023"/>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Frostbite</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1st Laser</a:t>
                      </a:r>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Laser Frostbite Trophy</a:t>
                      </a:r>
                      <a:endParaRPr dirty="0"/>
                    </a:p>
                  </a:txBody>
                  <a:tcPr marL="9525" marR="9525" marT="9525" marB="0" anchor="ctr">
                    <a:solidFill>
                      <a:schemeClr val="bg1"/>
                    </a:solidFill>
                  </a:tcPr>
                </a:tc>
                <a:extLst>
                  <a:ext uri="{0D108BD9-81ED-4DB2-BD59-A6C34878D82A}">
                    <a16:rowId xmlns:a16="http://schemas.microsoft.com/office/drawing/2014/main" val="10024"/>
                  </a:ext>
                </a:extLst>
              </a:tr>
              <a:tr h="130700">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extLst>
                  <a:ext uri="{0D108BD9-81ED-4DB2-BD59-A6C34878D82A}">
                    <a16:rowId xmlns:a16="http://schemas.microsoft.com/office/drawing/2014/main" val="10025"/>
                  </a:ext>
                </a:extLst>
              </a:tr>
              <a:tr h="123750">
                <a:tc>
                  <a:txBody>
                    <a:bodyPr/>
                    <a:lstStyle/>
                    <a:p>
                      <a:pPr marL="0" marR="0" lvl="0" indent="0" algn="l" rtl="0">
                        <a:spcBef>
                          <a:spcPts val="0"/>
                        </a:spcBef>
                        <a:spcAft>
                          <a:spcPts val="0"/>
                        </a:spcAft>
                        <a:buNone/>
                      </a:pPr>
                      <a:endParaRPr sz="900" b="1"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dirty="0">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26"/>
                  </a:ext>
                </a:extLst>
              </a:tr>
              <a:tr h="102450">
                <a:tc>
                  <a:txBody>
                    <a:bodyPr/>
                    <a:lstStyle/>
                    <a:p>
                      <a:pPr marL="0" marR="0" lvl="0" indent="0" algn="just"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just" rtl="0">
                        <a:spcBef>
                          <a:spcPts val="0"/>
                        </a:spcBef>
                        <a:spcAft>
                          <a:spcPts val="0"/>
                        </a:spcAft>
                        <a:buNone/>
                      </a:pPr>
                      <a:endParaRPr sz="900" b="0" i="0" u="none" strike="noStrike" cap="none">
                        <a:solidFill>
                          <a:srgbClr val="000000"/>
                        </a:solidFill>
                        <a:latin typeface="Arial"/>
                        <a:ea typeface="Arial"/>
                        <a:cs typeface="Arial"/>
                        <a:sym typeface="Arial"/>
                      </a:endParaRPr>
                    </a:p>
                  </a:txBody>
                  <a:tcPr marL="9525" marR="9525" marT="9525" marB="0" anchor="ctr">
                    <a:solidFill>
                      <a:schemeClr val="bg1"/>
                    </a:solidFill>
                  </a:tcPr>
                </a:tc>
                <a:tc>
                  <a:txBody>
                    <a:bodyPr/>
                    <a:lstStyle/>
                    <a:p>
                      <a:pPr marL="0" marR="0" lvl="0" indent="0" algn="just"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ctr">
                    <a:solidFill>
                      <a:schemeClr val="bg1"/>
                    </a:solidFill>
                  </a:tcPr>
                </a:tc>
                <a:extLst>
                  <a:ext uri="{0D108BD9-81ED-4DB2-BD59-A6C34878D82A}">
                    <a16:rowId xmlns:a16="http://schemas.microsoft.com/office/drawing/2014/main" val="1002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3"/>
        <p:cNvGrpSpPr/>
        <p:nvPr/>
      </p:nvGrpSpPr>
      <p:grpSpPr>
        <a:xfrm>
          <a:off x="0" y="0"/>
          <a:ext cx="0" cy="0"/>
          <a:chOff x="0" y="0"/>
          <a:chExt cx="0" cy="0"/>
        </a:xfrm>
      </p:grpSpPr>
      <p:sp>
        <p:nvSpPr>
          <p:cNvPr id="214" name="Google Shape;214;p30"/>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11</a:t>
            </a:fld>
            <a:endParaRPr>
              <a:latin typeface="Arial"/>
              <a:ea typeface="Arial"/>
              <a:cs typeface="Arial"/>
              <a:sym typeface="Arial"/>
            </a:endParaRPr>
          </a:p>
        </p:txBody>
      </p:sp>
      <p:sp>
        <p:nvSpPr>
          <p:cNvPr id="215" name="Google Shape;215;p30"/>
          <p:cNvSpPr txBox="1"/>
          <p:nvPr/>
        </p:nvSpPr>
        <p:spPr>
          <a:xfrm>
            <a:off x="431577" y="323453"/>
            <a:ext cx="4536504" cy="5280933"/>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202</a:t>
            </a:r>
            <a:r>
              <a:rPr lang="en-GB" sz="1900" b="1" dirty="0"/>
              <a:t>5</a:t>
            </a:r>
            <a:r>
              <a:rPr lang="en-GB" sz="1900" b="1" i="0" u="none" strike="noStrike" cap="none" dirty="0">
                <a:solidFill>
                  <a:srgbClr val="000000"/>
                </a:solidFill>
                <a:latin typeface="Arial"/>
                <a:ea typeface="Arial"/>
                <a:cs typeface="Arial"/>
                <a:sym typeface="Arial"/>
              </a:rPr>
              <a:t> Trophy Allocation</a:t>
            </a:r>
            <a:endParaRPr sz="1900" dirty="0"/>
          </a:p>
          <a:p>
            <a:pPr marL="0" marR="0" lvl="0" indent="0" algn="ctr" rtl="0">
              <a:lnSpc>
                <a:spcPct val="100000"/>
              </a:lnSpc>
              <a:spcBef>
                <a:spcPts val="0"/>
              </a:spcBef>
              <a:spcAft>
                <a:spcPts val="0"/>
              </a:spcAft>
              <a:buClr>
                <a:schemeClr val="dk1"/>
              </a:buClr>
              <a:buSzPts val="1400"/>
              <a:buFont typeface="Calibri"/>
              <a:buNone/>
            </a:pPr>
            <a:endParaRPr sz="1400" b="1" dirty="0">
              <a:solidFill>
                <a:srgbClr val="000000"/>
              </a:solidFill>
              <a:latin typeface="Arial"/>
              <a:ea typeface="Arial"/>
              <a:cs typeface="Arial"/>
              <a:sym typeface="Arial"/>
            </a:endParaRPr>
          </a:p>
          <a:p>
            <a:pPr marL="0" marR="0" lvl="0" indent="0" algn="ctr" rtl="0">
              <a:spcBef>
                <a:spcPts val="0"/>
              </a:spcBef>
              <a:spcAft>
                <a:spcPts val="0"/>
              </a:spcAft>
              <a:buNone/>
            </a:pPr>
            <a:endParaRPr sz="105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000" b="0" i="0" u="none" strike="noStrike" cap="none" dirty="0">
                <a:solidFill>
                  <a:srgbClr val="000000"/>
                </a:solidFill>
                <a:latin typeface="Arial"/>
                <a:ea typeface="Arial"/>
                <a:cs typeface="Arial"/>
                <a:sym typeface="Arial"/>
              </a:rPr>
              <a:t>	</a:t>
            </a:r>
            <a:r>
              <a:rPr lang="en-GB" sz="1200" b="0" i="0" u="none" strike="noStrike" cap="none" dirty="0">
                <a:solidFill>
                  <a:srgbClr val="000000"/>
                </a:solidFill>
                <a:latin typeface="Times New Roman"/>
                <a:ea typeface="Times New Roman"/>
                <a:cs typeface="Times New Roman"/>
                <a:sym typeface="Times New Roman"/>
              </a:rPr>
              <a:t>		            </a:t>
            </a:r>
            <a:endParaRPr sz="1800" b="0" i="0" u="none" strike="noStrike" cap="none" dirty="0">
              <a:solidFill>
                <a:schemeClr val="dk1"/>
              </a:solidFill>
              <a:latin typeface="Arial"/>
              <a:ea typeface="Arial"/>
              <a:cs typeface="Arial"/>
              <a:sym typeface="Arial"/>
            </a:endParaRPr>
          </a:p>
        </p:txBody>
      </p:sp>
      <p:graphicFrame>
        <p:nvGraphicFramePr>
          <p:cNvPr id="216" name="Google Shape;216;p30"/>
          <p:cNvGraphicFramePr/>
          <p:nvPr>
            <p:extLst>
              <p:ext uri="{D42A27DB-BD31-4B8C-83A1-F6EECF244321}">
                <p14:modId xmlns:p14="http://schemas.microsoft.com/office/powerpoint/2010/main" val="1085967768"/>
              </p:ext>
            </p:extLst>
          </p:nvPr>
        </p:nvGraphicFramePr>
        <p:xfrm>
          <a:off x="575592" y="777140"/>
          <a:ext cx="4176475" cy="6281875"/>
        </p:xfrm>
        <a:graphic>
          <a:graphicData uri="http://schemas.openxmlformats.org/drawingml/2006/table">
            <a:tbl>
              <a:tblPr>
                <a:noFill/>
                <a:tableStyleId>{FA7CF0A8-BA39-480B-BBEA-4047B615AB49}</a:tableStyleId>
              </a:tblPr>
              <a:tblGrid>
                <a:gridCol w="1512175">
                  <a:extLst>
                    <a:ext uri="{9D8B030D-6E8A-4147-A177-3AD203B41FA5}">
                      <a16:colId xmlns:a16="http://schemas.microsoft.com/office/drawing/2014/main" val="20000"/>
                    </a:ext>
                  </a:extLst>
                </a:gridCol>
                <a:gridCol w="1296150">
                  <a:extLst>
                    <a:ext uri="{9D8B030D-6E8A-4147-A177-3AD203B41FA5}">
                      <a16:colId xmlns:a16="http://schemas.microsoft.com/office/drawing/2014/main" val="20001"/>
                    </a:ext>
                  </a:extLst>
                </a:gridCol>
                <a:gridCol w="1368150">
                  <a:extLst>
                    <a:ext uri="{9D8B030D-6E8A-4147-A177-3AD203B41FA5}">
                      <a16:colId xmlns:a16="http://schemas.microsoft.com/office/drawing/2014/main" val="20002"/>
                    </a:ext>
                  </a:extLst>
                </a:gridCol>
              </a:tblGrid>
              <a:tr h="123750">
                <a:tc>
                  <a:txBody>
                    <a:bodyPr/>
                    <a:lstStyle/>
                    <a:p>
                      <a:pPr marL="0" marR="0" lvl="0" indent="0" algn="l" rtl="0">
                        <a:spcBef>
                          <a:spcPts val="0"/>
                        </a:spcBef>
                        <a:spcAft>
                          <a:spcPts val="0"/>
                        </a:spcAft>
                        <a:buNone/>
                      </a:pPr>
                      <a:r>
                        <a:rPr lang="en-GB" sz="1000" b="1" i="0" u="none" strike="noStrike" cap="none" dirty="0">
                          <a:solidFill>
                            <a:srgbClr val="000000"/>
                          </a:solidFill>
                          <a:latin typeface="+mn-lt"/>
                          <a:ea typeface="Arial"/>
                          <a:cs typeface="Arial"/>
                          <a:sym typeface="Arial"/>
                        </a:rPr>
                        <a:t>2</a:t>
                      </a:r>
                      <a:r>
                        <a:rPr lang="en-GB" sz="900" b="1" i="0" u="none" strike="noStrike" cap="none" dirty="0">
                          <a:solidFill>
                            <a:srgbClr val="000000"/>
                          </a:solidFill>
                          <a:latin typeface="+mn-lt"/>
                          <a:ea typeface="Arial"/>
                          <a:cs typeface="Arial"/>
                          <a:sym typeface="Arial"/>
                        </a:rPr>
                        <a:t>. Rolling Trophies</a:t>
                      </a:r>
                      <a:endParaRPr sz="1000" b="1" i="0" u="none" strike="noStrike" cap="none" dirty="0">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00"/>
                  </a:ext>
                </a:extLst>
              </a:tr>
              <a:tr h="123750">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dirty="0">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01"/>
                  </a:ext>
                </a:extLst>
              </a:tr>
              <a:tr h="1024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Morgan-Giles Trophy </a:t>
                      </a:r>
                      <a:endParaRPr>
                        <a:latin typeface="+mn-lt"/>
                      </a:endParaRPr>
                    </a:p>
                  </a:txBody>
                  <a:tcPr marL="9525" marR="9525" marT="9525" marB="0" anchor="ctr">
                    <a:solidFill>
                      <a:schemeClr val="bg1"/>
                    </a:solidFill>
                  </a:tcPr>
                </a:tc>
                <a:tc gridSpan="2">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Awarded to the best performance from a dinghy helm in 3 out of 5 Major Trophy Days  </a:t>
                      </a:r>
                      <a:endParaRPr dirty="0">
                        <a:latin typeface="+mn-lt"/>
                      </a:endParaRPr>
                    </a:p>
                  </a:txBody>
                  <a:tcPr marL="9525" marR="9525" marT="9525" marB="0" anchor="ctr">
                    <a:solidFill>
                      <a:schemeClr val="bg1"/>
                    </a:solidFill>
                  </a:tcPr>
                </a:tc>
                <a:tc hMerge="1">
                  <a:txBody>
                    <a:bodyPr/>
                    <a:lstStyle/>
                    <a:p>
                      <a:endParaRPr lang="en-US"/>
                    </a:p>
                  </a:txBody>
                  <a:tcPr/>
                </a:tc>
                <a:extLst>
                  <a:ext uri="{0D108BD9-81ED-4DB2-BD59-A6C34878D82A}">
                    <a16:rowId xmlns:a16="http://schemas.microsoft.com/office/drawing/2014/main" val="10002"/>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dirty="0">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03"/>
                  </a:ext>
                </a:extLst>
              </a:tr>
              <a:tr h="1024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Warren Bottle </a:t>
                      </a:r>
                      <a:endParaRPr>
                        <a:latin typeface="+mn-lt"/>
                      </a:endParaRPr>
                    </a:p>
                  </a:txBody>
                  <a:tcPr marL="9525" marR="9525" marT="9525" marB="0" anchor="ctr">
                    <a:solidFill>
                      <a:schemeClr val="bg1"/>
                    </a:solidFill>
                  </a:tcPr>
                </a:tc>
                <a:tc gridSpan="2">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Awarded to the best performance from a Laser helm in 3 out of 5 Major Trophy Days  </a:t>
                      </a:r>
                      <a:endParaRPr dirty="0">
                        <a:latin typeface="+mn-lt"/>
                      </a:endParaRPr>
                    </a:p>
                  </a:txBody>
                  <a:tcPr marL="9525" marR="9525" marT="9525" marB="0" anchor="ctr">
                    <a:solidFill>
                      <a:schemeClr val="bg1"/>
                    </a:solidFill>
                  </a:tcPr>
                </a:tc>
                <a:tc hMerge="1">
                  <a:txBody>
                    <a:bodyPr/>
                    <a:lstStyle/>
                    <a:p>
                      <a:endParaRPr lang="en-US"/>
                    </a:p>
                  </a:txBody>
                  <a:tcPr/>
                </a:tc>
                <a:extLst>
                  <a:ext uri="{0D108BD9-81ED-4DB2-BD59-A6C34878D82A}">
                    <a16:rowId xmlns:a16="http://schemas.microsoft.com/office/drawing/2014/main" val="10004"/>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05"/>
                  </a:ext>
                </a:extLst>
              </a:tr>
              <a:tr h="1024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Roaring Forties Trophy</a:t>
                      </a:r>
                      <a:endParaRPr>
                        <a:latin typeface="+mn-lt"/>
                      </a:endParaRPr>
                    </a:p>
                  </a:txBody>
                  <a:tcPr marL="9525" marR="9525" marT="9525" marB="0" anchor="ctr">
                    <a:solidFill>
                      <a:schemeClr val="bg1"/>
                    </a:solidFill>
                  </a:tcPr>
                </a:tc>
                <a:tc gridSpan="2">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Awarded to the best performance by a helm aged 40+ on 1st January 2024 in 3 out of 5 Major</a:t>
                      </a:r>
                      <a:endParaRPr dirty="0">
                        <a:latin typeface="+mn-lt"/>
                      </a:endParaRPr>
                    </a:p>
                  </a:txBody>
                  <a:tcPr marL="9525" marR="9525" marT="9525" marB="0" anchor="ctr">
                    <a:solidFill>
                      <a:schemeClr val="bg1"/>
                    </a:solidFill>
                  </a:tcPr>
                </a:tc>
                <a:tc hMerge="1">
                  <a:txBody>
                    <a:bodyPr/>
                    <a:lstStyle/>
                    <a:p>
                      <a:endParaRPr lang="en-US"/>
                    </a:p>
                  </a:txBody>
                  <a:tcPr/>
                </a:tc>
                <a:extLst>
                  <a:ext uri="{0D108BD9-81ED-4DB2-BD59-A6C34878D82A}">
                    <a16:rowId xmlns:a16="http://schemas.microsoft.com/office/drawing/2014/main" val="10006"/>
                  </a:ext>
                </a:extLst>
              </a:tr>
              <a:tr h="123750">
                <a:tc>
                  <a:txBody>
                    <a:bodyPr/>
                    <a:lstStyle/>
                    <a:p>
                      <a:pPr marL="0" marR="0" lvl="0" indent="0" algn="l" rtl="0">
                        <a:spcBef>
                          <a:spcPts val="0"/>
                        </a:spcBef>
                        <a:spcAft>
                          <a:spcPts val="0"/>
                        </a:spcAft>
                        <a:buNone/>
                      </a:pPr>
                      <a:endParaRPr sz="1100" b="0" i="0" u="none" strike="noStrike" cap="none" dirty="0">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07"/>
                  </a:ext>
                </a:extLst>
              </a:tr>
              <a:tr h="171425">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Flying Fifties Trophy</a:t>
                      </a:r>
                      <a:endParaRPr>
                        <a:latin typeface="+mn-lt"/>
                      </a:endParaRPr>
                    </a:p>
                  </a:txBody>
                  <a:tcPr marL="9525" marR="9525" marT="9525" marB="0" anchor="ctr">
                    <a:solidFill>
                      <a:schemeClr val="bg1"/>
                    </a:solidFill>
                  </a:tcPr>
                </a:tc>
                <a:tc gridSpan="2">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Awarded to the best performance by a helm aged 50+ on 1st January 2024 in 3 out of 5 Major</a:t>
                      </a:r>
                      <a:endParaRPr>
                        <a:latin typeface="+mn-lt"/>
                      </a:endParaRPr>
                    </a:p>
                  </a:txBody>
                  <a:tcPr marL="9525" marR="9525" marT="9525" marB="0" anchor="ctr">
                    <a:solidFill>
                      <a:schemeClr val="bg1"/>
                    </a:solidFill>
                  </a:tcPr>
                </a:tc>
                <a:tc hMerge="1">
                  <a:txBody>
                    <a:bodyPr/>
                    <a:lstStyle/>
                    <a:p>
                      <a:endParaRPr lang="en-US"/>
                    </a:p>
                  </a:txBody>
                  <a:tcPr/>
                </a:tc>
                <a:extLst>
                  <a:ext uri="{0D108BD9-81ED-4DB2-BD59-A6C34878D82A}">
                    <a16:rowId xmlns:a16="http://schemas.microsoft.com/office/drawing/2014/main" val="10008"/>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Trophy Days  </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09"/>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10"/>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Golden Oldies</a:t>
                      </a:r>
                      <a:endParaRPr>
                        <a:latin typeface="+mn-lt"/>
                      </a:endParaRPr>
                    </a:p>
                  </a:txBody>
                  <a:tcPr marL="9525" marR="9525" marT="9525" marB="0" anchor="ctr">
                    <a:solidFill>
                      <a:schemeClr val="bg1"/>
                    </a:solidFill>
                  </a:tcPr>
                </a:tc>
                <a:tc gridSpan="2">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Awarded to the best performance by a helm aged 60+ on 1st January 2024 in 3 out of 5 Major</a:t>
                      </a:r>
                      <a:endParaRPr dirty="0">
                        <a:latin typeface="+mn-lt"/>
                      </a:endParaRPr>
                    </a:p>
                  </a:txBody>
                  <a:tcPr marL="9525" marR="9525" marT="9525" marB="0" anchor="ctr">
                    <a:solidFill>
                      <a:schemeClr val="bg1"/>
                    </a:solidFill>
                  </a:tcPr>
                </a:tc>
                <a:tc hMerge="1">
                  <a:txBody>
                    <a:bodyPr/>
                    <a:lstStyle/>
                    <a:p>
                      <a:endParaRPr lang="en-US"/>
                    </a:p>
                  </a:txBody>
                  <a:tcPr/>
                </a:tc>
                <a:extLst>
                  <a:ext uri="{0D108BD9-81ED-4DB2-BD59-A6C34878D82A}">
                    <a16:rowId xmlns:a16="http://schemas.microsoft.com/office/drawing/2014/main" val="10011"/>
                  </a:ext>
                </a:extLst>
              </a:tr>
              <a:tr h="102450">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Trophy Days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12"/>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13"/>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Pro-Am Trophy</a:t>
                      </a:r>
                      <a:endParaRPr>
                        <a:latin typeface="+mn-lt"/>
                      </a:endParaRPr>
                    </a:p>
                  </a:txBody>
                  <a:tcPr marL="9525" marR="9525" marT="9525" marB="0" anchor="ctr">
                    <a:solidFill>
                      <a:schemeClr val="bg1"/>
                    </a:solidFill>
                  </a:tcPr>
                </a:tc>
                <a:tc gridSpan="2">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Awarded to the most improved sailor in 3 out of 5 Major Trophy Days</a:t>
                      </a:r>
                      <a:endParaRPr>
                        <a:latin typeface="+mn-lt"/>
                      </a:endParaRPr>
                    </a:p>
                  </a:txBody>
                  <a:tcPr marL="9525" marR="9525" marT="9525" marB="0" anchor="ctr">
                    <a:solidFill>
                      <a:schemeClr val="bg1"/>
                    </a:solidFill>
                  </a:tcPr>
                </a:tc>
                <a:tc hMerge="1">
                  <a:txBody>
                    <a:bodyPr/>
                    <a:lstStyle/>
                    <a:p>
                      <a:endParaRPr lang="en-US"/>
                    </a:p>
                  </a:txBody>
                  <a:tcPr/>
                </a:tc>
                <a:extLst>
                  <a:ext uri="{0D108BD9-81ED-4DB2-BD59-A6C34878D82A}">
                    <a16:rowId xmlns:a16="http://schemas.microsoft.com/office/drawing/2014/main" val="10014"/>
                  </a:ext>
                </a:extLst>
              </a:tr>
              <a:tr h="123750">
                <a:tc>
                  <a:txBody>
                    <a:bodyPr/>
                    <a:lstStyle/>
                    <a:p>
                      <a:pPr marL="0" marR="0" lvl="0" indent="0" algn="l" rtl="0">
                        <a:spcBef>
                          <a:spcPts val="0"/>
                        </a:spcBef>
                        <a:spcAft>
                          <a:spcPts val="0"/>
                        </a:spcAft>
                        <a:buNone/>
                      </a:pPr>
                      <a:endParaRPr sz="900" b="0" i="0" u="sng" strike="noStrike" cap="none">
                        <a:solidFill>
                          <a:srgbClr val="000000"/>
                        </a:solidFill>
                        <a:latin typeface="+mn-lt"/>
                        <a:ea typeface="Arial"/>
                        <a:cs typeface="Arial"/>
                        <a:sym typeface="Arial"/>
                      </a:endParaRPr>
                    </a:p>
                  </a:txBody>
                  <a:tcPr marL="128587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dirty="0">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15"/>
                  </a:ext>
                </a:extLst>
              </a:tr>
              <a:tr h="123750">
                <a:tc>
                  <a:txBody>
                    <a:bodyPr/>
                    <a:lstStyle/>
                    <a:p>
                      <a:pPr marL="0" marR="0" lvl="0" indent="0" algn="l" rtl="0">
                        <a:spcBef>
                          <a:spcPts val="0"/>
                        </a:spcBef>
                        <a:spcAft>
                          <a:spcPts val="0"/>
                        </a:spcAft>
                        <a:buNone/>
                      </a:pPr>
                      <a:r>
                        <a:rPr lang="en-GB" sz="900" b="1" i="0" u="none" strike="noStrike" cap="none">
                          <a:solidFill>
                            <a:srgbClr val="000000"/>
                          </a:solidFill>
                          <a:latin typeface="+mn-lt"/>
                          <a:ea typeface="Arial"/>
                          <a:cs typeface="Arial"/>
                          <a:sym typeface="Arial"/>
                        </a:rPr>
                        <a:t>3. Major Trophy Days</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16"/>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17"/>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Caretaker’s Cup *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1st overall</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Caretaker’s Cup</a:t>
                      </a:r>
                      <a:endParaRPr/>
                    </a:p>
                  </a:txBody>
                  <a:tcPr marL="9525" marR="9525" marT="9525" marB="0" anchor="ctr">
                    <a:solidFill>
                      <a:schemeClr val="bg1"/>
                    </a:solidFill>
                  </a:tcPr>
                </a:tc>
                <a:extLst>
                  <a:ext uri="{0D108BD9-81ED-4DB2-BD59-A6C34878D82A}">
                    <a16:rowId xmlns:a16="http://schemas.microsoft.com/office/drawing/2014/main" val="10018"/>
                  </a:ext>
                </a:extLst>
              </a:tr>
              <a:tr h="13850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19"/>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Captain’s Day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1st overall</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Barry Haigh Memorial Trophy</a:t>
                      </a:r>
                      <a:endParaRPr/>
                    </a:p>
                  </a:txBody>
                  <a:tcPr marL="9525" marR="9525" marT="9525" marB="0" anchor="ctr">
                    <a:solidFill>
                      <a:schemeClr val="bg1"/>
                    </a:solidFill>
                  </a:tcPr>
                </a:tc>
                <a:extLst>
                  <a:ext uri="{0D108BD9-81ED-4DB2-BD59-A6C34878D82A}">
                    <a16:rowId xmlns:a16="http://schemas.microsoft.com/office/drawing/2014/main" val="10020"/>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21"/>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Midsummer Trophy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overall</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Oxley Salver</a:t>
                      </a:r>
                      <a:endParaRPr/>
                    </a:p>
                  </a:txBody>
                  <a:tcPr marL="9525" marR="9525" marT="9525" marB="0" anchor="ctr">
                    <a:solidFill>
                      <a:schemeClr val="bg1"/>
                    </a:solidFill>
                  </a:tcPr>
                </a:tc>
                <a:extLst>
                  <a:ext uri="{0D108BD9-81ED-4DB2-BD59-A6C34878D82A}">
                    <a16:rowId xmlns:a16="http://schemas.microsoft.com/office/drawing/2014/main" val="10022"/>
                  </a:ext>
                </a:extLst>
              </a:tr>
              <a:tr h="102450">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1100" b="0" i="0" u="none" strike="noStrike" cap="none">
                        <a:solidFill>
                          <a:srgbClr val="000000"/>
                        </a:solidFill>
                        <a:latin typeface="Calibri"/>
                        <a:ea typeface="Calibri"/>
                        <a:cs typeface="Calibri"/>
                        <a:sym typeface="Calibri"/>
                      </a:endParaRPr>
                    </a:p>
                  </a:txBody>
                  <a:tcPr marL="9525" marR="9525" marT="9525" marB="0" anchor="b">
                    <a:solidFill>
                      <a:schemeClr val="bg1"/>
                    </a:solidFill>
                  </a:tcPr>
                </a:tc>
                <a:extLst>
                  <a:ext uri="{0D108BD9-81ED-4DB2-BD59-A6C34878D82A}">
                    <a16:rowId xmlns:a16="http://schemas.microsoft.com/office/drawing/2014/main" val="10023"/>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Junior/Novice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junior</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Junior Helm Trophy</a:t>
                      </a:r>
                      <a:endParaRPr dirty="0"/>
                    </a:p>
                  </a:txBody>
                  <a:tcPr marL="9525" marR="9525" marT="9525" marB="0" anchor="ctr">
                    <a:solidFill>
                      <a:schemeClr val="bg1"/>
                    </a:solidFill>
                  </a:tcPr>
                </a:tc>
                <a:extLst>
                  <a:ext uri="{0D108BD9-81ED-4DB2-BD59-A6C34878D82A}">
                    <a16:rowId xmlns:a16="http://schemas.microsoft.com/office/drawing/2014/main" val="10024"/>
                  </a:ext>
                </a:extLst>
              </a:tr>
              <a:tr h="130700">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novice junior</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Novice Junior Helm Trophy</a:t>
                      </a:r>
                      <a:endParaRPr/>
                    </a:p>
                  </a:txBody>
                  <a:tcPr marL="9525" marR="9525" marT="9525" marB="0" anchor="ctr">
                    <a:solidFill>
                      <a:schemeClr val="bg1"/>
                    </a:solidFill>
                  </a:tcPr>
                </a:tc>
                <a:extLst>
                  <a:ext uri="{0D108BD9-81ED-4DB2-BD59-A6C34878D82A}">
                    <a16:rowId xmlns:a16="http://schemas.microsoft.com/office/drawing/2014/main" val="10025"/>
                  </a:ext>
                </a:extLst>
              </a:tr>
              <a:tr h="123750">
                <a:tc>
                  <a:txBody>
                    <a:bodyPr/>
                    <a:lstStyle/>
                    <a:p>
                      <a:pPr marL="0" marR="0" lvl="0" indent="0" algn="l" rtl="0">
                        <a:spcBef>
                          <a:spcPts val="0"/>
                        </a:spcBef>
                        <a:spcAft>
                          <a:spcPts val="0"/>
                        </a:spcAft>
                        <a:buNone/>
                      </a:pPr>
                      <a:endParaRPr sz="1100" b="0" i="0" u="none" strike="noStrike" cap="none">
                        <a:solidFill>
                          <a:srgbClr val="000000"/>
                        </a:solidFill>
                        <a:latin typeface="+mn-lt"/>
                        <a:ea typeface="Calibri"/>
                        <a:cs typeface="Calibri"/>
                        <a:sym typeface="Calibri"/>
                      </a:endParaRPr>
                    </a:p>
                  </a:txBody>
                  <a:tcPr marL="9525" marR="9525" marT="9525" marB="0" anchor="b">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novice</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Arial"/>
                          <a:ea typeface="Arial"/>
                          <a:cs typeface="Arial"/>
                          <a:sym typeface="Arial"/>
                        </a:rPr>
                        <a:t>Novice Helm Trophy </a:t>
                      </a:r>
                      <a:endParaRPr dirty="0"/>
                    </a:p>
                  </a:txBody>
                  <a:tcPr marL="9525" marR="9525" marT="9525" marB="0" anchor="ctr">
                    <a:solidFill>
                      <a:schemeClr val="bg1"/>
                    </a:solidFill>
                  </a:tcPr>
                </a:tc>
                <a:extLst>
                  <a:ext uri="{0D108BD9-81ED-4DB2-BD59-A6C34878D82A}">
                    <a16:rowId xmlns:a16="http://schemas.microsoft.com/office/drawing/2014/main" val="10026"/>
                  </a:ext>
                </a:extLst>
              </a:tr>
              <a:tr h="1024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Ladies’ Day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lady</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Arial"/>
                          <a:ea typeface="Arial"/>
                          <a:cs typeface="Arial"/>
                          <a:sym typeface="Arial"/>
                        </a:rPr>
                        <a:t>Pocket Bottom Trophy</a:t>
                      </a:r>
                      <a:endParaRPr/>
                    </a:p>
                  </a:txBody>
                  <a:tcPr marL="9525" marR="9525" marT="9525" marB="0" anchor="ctr">
                    <a:solidFill>
                      <a:schemeClr val="bg1"/>
                    </a:solidFill>
                  </a:tcPr>
                </a:tc>
                <a:extLst>
                  <a:ext uri="{0D108BD9-81ED-4DB2-BD59-A6C34878D82A}">
                    <a16:rowId xmlns:a16="http://schemas.microsoft.com/office/drawing/2014/main" val="10027"/>
                  </a:ext>
                </a:extLst>
              </a:tr>
              <a:tr h="2906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Arial"/>
                        <a:ea typeface="Arial"/>
                        <a:cs typeface="Arial"/>
                        <a:sym typeface="Arial"/>
                      </a:endParaRPr>
                    </a:p>
                  </a:txBody>
                  <a:tcPr marL="9525" marR="9525" marT="9525" marB="0" anchor="ctr">
                    <a:solidFill>
                      <a:schemeClr val="bg1"/>
                    </a:solidFill>
                  </a:tcPr>
                </a:tc>
                <a:extLst>
                  <a:ext uri="{0D108BD9-81ED-4DB2-BD59-A6C34878D82A}">
                    <a16:rowId xmlns:a16="http://schemas.microsoft.com/office/drawing/2014/main" val="10028"/>
                  </a:ext>
                </a:extLst>
              </a:tr>
              <a:tr h="102450">
                <a:tc gridSpan="3">
                  <a:txBody>
                    <a:bodyPr/>
                    <a:lstStyle/>
                    <a:p>
                      <a:pPr marL="0" marR="0" lvl="0" indent="0" algn="l" rtl="0">
                        <a:spcBef>
                          <a:spcPts val="0"/>
                        </a:spcBef>
                        <a:spcAft>
                          <a:spcPts val="0"/>
                        </a:spcAft>
                        <a:buNone/>
                      </a:pPr>
                      <a:r>
                        <a:rPr lang="en-GB" sz="900" u="none" strike="noStrike" cap="none" dirty="0">
                          <a:solidFill>
                            <a:srgbClr val="000000"/>
                          </a:solidFill>
                          <a:latin typeface="+mn-lt"/>
                          <a:ea typeface="Arial"/>
                          <a:cs typeface="Arial"/>
                          <a:sym typeface="Arial"/>
                        </a:rPr>
                        <a:t>* Trophy contributes to the Rolling Trophies</a:t>
                      </a:r>
                      <a:endParaRPr sz="1000" u="none" strike="noStrike" cap="none" dirty="0">
                        <a:solidFill>
                          <a:srgbClr val="000000"/>
                        </a:solidFill>
                        <a:latin typeface="+mn-lt"/>
                        <a:ea typeface="Times New Roman"/>
                        <a:cs typeface="Times New Roman"/>
                        <a:sym typeface="Times New Roman"/>
                      </a:endParaRPr>
                    </a:p>
                    <a:p>
                      <a:pPr marL="0" marR="0" lvl="0" indent="0" algn="l" rtl="0">
                        <a:spcBef>
                          <a:spcPts val="0"/>
                        </a:spcBef>
                        <a:spcAft>
                          <a:spcPts val="0"/>
                        </a:spcAft>
                        <a:buNone/>
                      </a:pPr>
                      <a:r>
                        <a:rPr lang="en-GB" sz="1000" u="none" strike="noStrike" cap="none" dirty="0">
                          <a:solidFill>
                            <a:srgbClr val="000000"/>
                          </a:solidFill>
                          <a:latin typeface="+mn-lt"/>
                          <a:ea typeface="Times New Roman"/>
                          <a:cs typeface="Times New Roman"/>
                          <a:sym typeface="Times New Roman"/>
                        </a:rPr>
                        <a:t> </a:t>
                      </a:r>
                      <a:endParaRPr dirty="0">
                        <a:latin typeface="+mn-lt"/>
                      </a:endParaRPr>
                    </a:p>
                  </a:txBody>
                  <a:tcPr marL="9525" marR="9525" marT="9525" marB="0" anchor="ct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9"/>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31"/>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12</a:t>
            </a:fld>
            <a:endParaRPr>
              <a:latin typeface="Arial"/>
              <a:ea typeface="Arial"/>
              <a:cs typeface="Arial"/>
              <a:sym typeface="Arial"/>
            </a:endParaRPr>
          </a:p>
        </p:txBody>
      </p:sp>
      <p:sp>
        <p:nvSpPr>
          <p:cNvPr id="222" name="Google Shape;222;p31"/>
          <p:cNvSpPr txBox="1"/>
          <p:nvPr/>
        </p:nvSpPr>
        <p:spPr>
          <a:xfrm>
            <a:off x="431577" y="323453"/>
            <a:ext cx="4536504" cy="5280933"/>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202</a:t>
            </a:r>
            <a:r>
              <a:rPr lang="en-GB" sz="1900" b="1" dirty="0"/>
              <a:t>5</a:t>
            </a:r>
            <a:r>
              <a:rPr lang="en-GB" sz="1900" b="1" i="0" u="none" strike="noStrike" cap="none" dirty="0">
                <a:solidFill>
                  <a:srgbClr val="000000"/>
                </a:solidFill>
                <a:latin typeface="Arial"/>
                <a:ea typeface="Arial"/>
                <a:cs typeface="Arial"/>
                <a:sym typeface="Arial"/>
              </a:rPr>
              <a:t> Trophy Allocation</a:t>
            </a:r>
            <a:endParaRPr sz="1900" dirty="0"/>
          </a:p>
          <a:p>
            <a:pPr marL="0" marR="0" lvl="0" indent="0" algn="ctr" rtl="0">
              <a:lnSpc>
                <a:spcPct val="100000"/>
              </a:lnSpc>
              <a:spcBef>
                <a:spcPts val="0"/>
              </a:spcBef>
              <a:spcAft>
                <a:spcPts val="0"/>
              </a:spcAft>
              <a:buClr>
                <a:schemeClr val="dk1"/>
              </a:buClr>
              <a:buSzPts val="1400"/>
              <a:buFont typeface="Calibri"/>
              <a:buNone/>
            </a:pPr>
            <a:endParaRPr sz="1400" b="1" dirty="0">
              <a:solidFill>
                <a:srgbClr val="000000"/>
              </a:solidFill>
              <a:latin typeface="Arial"/>
              <a:ea typeface="Arial"/>
              <a:cs typeface="Arial"/>
              <a:sym typeface="Arial"/>
            </a:endParaRPr>
          </a:p>
          <a:p>
            <a:pPr marL="0" marR="0" lvl="0" indent="0" algn="ctr" rtl="0">
              <a:spcBef>
                <a:spcPts val="0"/>
              </a:spcBef>
              <a:spcAft>
                <a:spcPts val="0"/>
              </a:spcAft>
              <a:buNone/>
            </a:pPr>
            <a:endParaRPr sz="105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none" strike="noStrike" cap="none"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000" b="0" i="0" u="none" strike="noStrike" cap="none" dirty="0">
                <a:solidFill>
                  <a:srgbClr val="000000"/>
                </a:solidFill>
                <a:latin typeface="Arial"/>
                <a:ea typeface="Arial"/>
                <a:cs typeface="Arial"/>
                <a:sym typeface="Arial"/>
              </a:rPr>
              <a:t>	</a:t>
            </a:r>
            <a:r>
              <a:rPr lang="en-GB" sz="1200" b="0" i="0" u="none" strike="noStrike" cap="none" dirty="0">
                <a:solidFill>
                  <a:srgbClr val="000000"/>
                </a:solidFill>
                <a:latin typeface="Times New Roman"/>
                <a:ea typeface="Times New Roman"/>
                <a:cs typeface="Times New Roman"/>
                <a:sym typeface="Times New Roman"/>
              </a:rPr>
              <a:t>		            </a:t>
            </a:r>
            <a:endParaRPr sz="1800" b="0" i="0" u="none" strike="noStrike" cap="none" dirty="0">
              <a:solidFill>
                <a:schemeClr val="dk1"/>
              </a:solidFill>
              <a:latin typeface="Arial"/>
              <a:ea typeface="Arial"/>
              <a:cs typeface="Arial"/>
              <a:sym typeface="Arial"/>
            </a:endParaRPr>
          </a:p>
        </p:txBody>
      </p:sp>
      <p:graphicFrame>
        <p:nvGraphicFramePr>
          <p:cNvPr id="223" name="Google Shape;223;p31"/>
          <p:cNvGraphicFramePr/>
          <p:nvPr>
            <p:extLst>
              <p:ext uri="{D42A27DB-BD31-4B8C-83A1-F6EECF244321}">
                <p14:modId xmlns:p14="http://schemas.microsoft.com/office/powerpoint/2010/main" val="2259811197"/>
              </p:ext>
            </p:extLst>
          </p:nvPr>
        </p:nvGraphicFramePr>
        <p:xfrm>
          <a:off x="575592" y="777140"/>
          <a:ext cx="4176475" cy="5439900"/>
        </p:xfrm>
        <a:graphic>
          <a:graphicData uri="http://schemas.openxmlformats.org/drawingml/2006/table">
            <a:tbl>
              <a:tblPr>
                <a:noFill/>
                <a:tableStyleId>{FA7CF0A8-BA39-480B-BBEA-4047B615AB49}</a:tableStyleId>
              </a:tblPr>
              <a:tblGrid>
                <a:gridCol w="1512175">
                  <a:extLst>
                    <a:ext uri="{9D8B030D-6E8A-4147-A177-3AD203B41FA5}">
                      <a16:colId xmlns:a16="http://schemas.microsoft.com/office/drawing/2014/main" val="20000"/>
                    </a:ext>
                  </a:extLst>
                </a:gridCol>
                <a:gridCol w="1296150">
                  <a:extLst>
                    <a:ext uri="{9D8B030D-6E8A-4147-A177-3AD203B41FA5}">
                      <a16:colId xmlns:a16="http://schemas.microsoft.com/office/drawing/2014/main" val="20001"/>
                    </a:ext>
                  </a:extLst>
                </a:gridCol>
                <a:gridCol w="1368150">
                  <a:extLst>
                    <a:ext uri="{9D8B030D-6E8A-4147-A177-3AD203B41FA5}">
                      <a16:colId xmlns:a16="http://schemas.microsoft.com/office/drawing/2014/main" val="20002"/>
                    </a:ext>
                  </a:extLst>
                </a:gridCol>
              </a:tblGrid>
              <a:tr h="123750">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Captain v Commodore</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Winning Team</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Dam Pot </a:t>
                      </a:r>
                      <a:endParaRPr>
                        <a:latin typeface="+mn-lt"/>
                      </a:endParaRPr>
                    </a:p>
                  </a:txBody>
                  <a:tcPr marL="9525" marR="9525" marT="9525" marB="0" anchor="ctr">
                    <a:solidFill>
                      <a:schemeClr val="bg1"/>
                    </a:solidFill>
                  </a:tcPr>
                </a:tc>
                <a:extLst>
                  <a:ext uri="{0D108BD9-81ED-4DB2-BD59-A6C34878D82A}">
                    <a16:rowId xmlns:a16="http://schemas.microsoft.com/office/drawing/2014/main" val="10000"/>
                  </a:ext>
                </a:extLst>
              </a:tr>
              <a:tr h="123750">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1"/>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Seamanship Trophy</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1st overall</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Sherry Endeavour Trophy </a:t>
                      </a:r>
                      <a:endParaRPr>
                        <a:latin typeface="+mn-lt"/>
                      </a:endParaRPr>
                    </a:p>
                  </a:txBody>
                  <a:tcPr marL="9525" marR="9525" marT="9525" marB="0" anchor="ctr">
                    <a:solidFill>
                      <a:schemeClr val="bg1"/>
                    </a:solidFill>
                  </a:tcPr>
                </a:tc>
                <a:extLst>
                  <a:ext uri="{0D108BD9-81ED-4DB2-BD59-A6C34878D82A}">
                    <a16:rowId xmlns:a16="http://schemas.microsoft.com/office/drawing/2014/main" val="10002"/>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3"/>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Challenge Pursuit Day</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1st overall</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Carter Trophy </a:t>
                      </a:r>
                      <a:endParaRPr>
                        <a:latin typeface="+mn-lt"/>
                      </a:endParaRPr>
                    </a:p>
                  </a:txBody>
                  <a:tcPr marL="9525" marR="9525" marT="9525" marB="0" anchor="ctr">
                    <a:solidFill>
                      <a:schemeClr val="bg1"/>
                    </a:solidFill>
                  </a:tcPr>
                </a:tc>
                <a:extLst>
                  <a:ext uri="{0D108BD9-81ED-4DB2-BD59-A6C34878D82A}">
                    <a16:rowId xmlns:a16="http://schemas.microsoft.com/office/drawing/2014/main" val="10004"/>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5"/>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President’s Cup *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1st overall</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Kenneth Brooke Trophy</a:t>
                      </a:r>
                      <a:endParaRPr>
                        <a:latin typeface="+mn-lt"/>
                      </a:endParaRPr>
                    </a:p>
                  </a:txBody>
                  <a:tcPr marL="9525" marR="9525" marT="9525" marB="0" anchor="ctr">
                    <a:solidFill>
                      <a:schemeClr val="bg1"/>
                    </a:solidFill>
                  </a:tcPr>
                </a:tc>
                <a:extLst>
                  <a:ext uri="{0D108BD9-81ED-4DB2-BD59-A6C34878D82A}">
                    <a16:rowId xmlns:a16="http://schemas.microsoft.com/office/drawing/2014/main" val="10006"/>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7"/>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Fleet Challenge Day</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overall</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8"/>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Toppers/Lasers/Mixed </a:t>
                      </a:r>
                      <a:endParaRPr dirty="0">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09"/>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0"/>
                  </a:ext>
                </a:extLst>
              </a:tr>
              <a:tr h="171425">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RNLI Trophy Day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SWSC dinghy</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Harry Hutchinson Trophy </a:t>
                      </a:r>
                      <a:endParaRPr>
                        <a:latin typeface="+mn-lt"/>
                      </a:endParaRPr>
                    </a:p>
                  </a:txBody>
                  <a:tcPr marL="9525" marR="9525" marT="9525" marB="0" anchor="ctr">
                    <a:solidFill>
                      <a:schemeClr val="bg1"/>
                    </a:solidFill>
                  </a:tcPr>
                </a:tc>
                <a:extLst>
                  <a:ext uri="{0D108BD9-81ED-4DB2-BD59-A6C34878D82A}">
                    <a16:rowId xmlns:a16="http://schemas.microsoft.com/office/drawing/2014/main" val="10011"/>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2"/>
                  </a:ext>
                </a:extLst>
              </a:tr>
              <a:tr h="1024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Ladies’ Coffee Pot *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overall</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Ladies’ Coffee Pot</a:t>
                      </a:r>
                      <a:endParaRPr>
                        <a:latin typeface="+mn-lt"/>
                      </a:endParaRPr>
                    </a:p>
                  </a:txBody>
                  <a:tcPr marL="9525" marR="9525" marT="9525" marB="0" anchor="ctr">
                    <a:solidFill>
                      <a:schemeClr val="bg1"/>
                    </a:solidFill>
                  </a:tcPr>
                </a:tc>
                <a:extLst>
                  <a:ext uri="{0D108BD9-81ED-4DB2-BD59-A6C34878D82A}">
                    <a16:rowId xmlns:a16="http://schemas.microsoft.com/office/drawing/2014/main" val="10013"/>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dinghy home</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Captain’s Scratch Salver </a:t>
                      </a:r>
                      <a:endParaRPr>
                        <a:latin typeface="+mn-lt"/>
                      </a:endParaRPr>
                    </a:p>
                  </a:txBody>
                  <a:tcPr marL="9525" marR="9525" marT="9525" marB="0" anchor="ctr">
                    <a:solidFill>
                      <a:schemeClr val="bg1"/>
                    </a:solidFill>
                  </a:tcPr>
                </a:tc>
                <a:extLst>
                  <a:ext uri="{0D108BD9-81ED-4DB2-BD59-A6C34878D82A}">
                    <a16:rowId xmlns:a16="http://schemas.microsoft.com/office/drawing/2014/main" val="10014"/>
                  </a:ext>
                </a:extLst>
              </a:tr>
              <a:tr h="1024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5"/>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Scammonden Freezer</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overall</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SWSC Freezer Trophy </a:t>
                      </a:r>
                      <a:endParaRPr>
                        <a:latin typeface="+mn-lt"/>
                      </a:endParaRPr>
                    </a:p>
                  </a:txBody>
                  <a:tcPr marL="9525" marR="9525" marT="9525" marB="0" anchor="ctr">
                    <a:solidFill>
                      <a:schemeClr val="bg1"/>
                    </a:solidFill>
                  </a:tcPr>
                </a:tc>
                <a:extLst>
                  <a:ext uri="{0D108BD9-81ED-4DB2-BD59-A6C34878D82A}">
                    <a16:rowId xmlns:a16="http://schemas.microsoft.com/office/drawing/2014/main" val="10016"/>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7"/>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Father’s Day</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overall</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Father’s Day Trophy </a:t>
                      </a:r>
                      <a:endParaRPr>
                        <a:latin typeface="+mn-lt"/>
                      </a:endParaRPr>
                    </a:p>
                  </a:txBody>
                  <a:tcPr marL="9525" marR="9525" marT="9525" marB="0" anchor="ctr">
                    <a:solidFill>
                      <a:schemeClr val="bg1"/>
                    </a:solidFill>
                  </a:tcPr>
                </a:tc>
                <a:extLst>
                  <a:ext uri="{0D108BD9-81ED-4DB2-BD59-A6C34878D82A}">
                    <a16:rowId xmlns:a16="http://schemas.microsoft.com/office/drawing/2014/main" val="10018"/>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19"/>
                  </a:ext>
                </a:extLst>
              </a:tr>
              <a:tr h="1237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Commodore’s Cup</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overall</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Commodore’s Cup </a:t>
                      </a:r>
                      <a:endParaRPr>
                        <a:latin typeface="+mn-lt"/>
                      </a:endParaRPr>
                    </a:p>
                  </a:txBody>
                  <a:tcPr marL="9525" marR="9525" marT="9525" marB="0" anchor="ctr">
                    <a:solidFill>
                      <a:schemeClr val="bg1"/>
                    </a:solidFill>
                  </a:tcPr>
                </a:tc>
                <a:extLst>
                  <a:ext uri="{0D108BD9-81ED-4DB2-BD59-A6C34878D82A}">
                    <a16:rowId xmlns:a16="http://schemas.microsoft.com/office/drawing/2014/main" val="10020"/>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21"/>
                  </a:ext>
                </a:extLst>
              </a:tr>
              <a:tr h="13850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Personal Handicap Final</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1st overall </a:t>
                      </a:r>
                      <a:endParaRPr>
                        <a:latin typeface="+mn-lt"/>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22"/>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23"/>
                  </a:ext>
                </a:extLst>
              </a:tr>
              <a:tr h="102450">
                <a:tc gridSpan="2">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 Trophy contributes to the Rolling Trophies</a:t>
                      </a:r>
                      <a:endParaRPr dirty="0">
                        <a:latin typeface="+mn-lt"/>
                      </a:endParaRPr>
                    </a:p>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ctr">
                    <a:solidFill>
                      <a:schemeClr val="bg1"/>
                    </a:solidFill>
                  </a:tcPr>
                </a:tc>
                <a:tc hMerge="1">
                  <a:txBody>
                    <a:bodyPr/>
                    <a:lstStyle/>
                    <a:p>
                      <a:endParaRPr lang="en-US"/>
                    </a:p>
                  </a:txBody>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24"/>
                  </a:ext>
                </a:extLst>
              </a:tr>
              <a:tr h="123750">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ctr">
                    <a:solidFill>
                      <a:schemeClr val="bg1"/>
                    </a:solidFill>
                  </a:tcPr>
                </a:tc>
                <a:tc>
                  <a:txBody>
                    <a:bodyPr/>
                    <a:lstStyle/>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txBody>
                  <a:tcPr marL="9525" marR="9525" marT="9525" marB="0" anchor="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solidFill>
                      <a:schemeClr val="bg1"/>
                    </a:solidFill>
                  </a:tcPr>
                </a:tc>
                <a:extLst>
                  <a:ext uri="{0D108BD9-81ED-4DB2-BD59-A6C34878D82A}">
                    <a16:rowId xmlns:a16="http://schemas.microsoft.com/office/drawing/2014/main" val="10025"/>
                  </a:ext>
                </a:extLst>
              </a:tr>
              <a:tr h="102450">
                <a:tc>
                  <a:txBody>
                    <a:bodyPr/>
                    <a:lstStyle/>
                    <a:p>
                      <a:pPr marL="0" marR="0" lvl="0" indent="0" algn="l" rtl="0">
                        <a:spcBef>
                          <a:spcPts val="0"/>
                        </a:spcBef>
                        <a:spcAft>
                          <a:spcPts val="0"/>
                        </a:spcAft>
                        <a:buNone/>
                      </a:pPr>
                      <a:r>
                        <a:rPr lang="en-GB" sz="900" b="1" i="0" u="none" strike="noStrike" cap="none">
                          <a:solidFill>
                            <a:srgbClr val="000000"/>
                          </a:solidFill>
                          <a:latin typeface="+mn-lt"/>
                          <a:ea typeface="Arial"/>
                          <a:cs typeface="Arial"/>
                          <a:sym typeface="Arial"/>
                        </a:rPr>
                        <a:t>4. Other Trophies</a:t>
                      </a:r>
                      <a:endParaRPr>
                        <a:latin typeface="+mn-lt"/>
                      </a:endParaRPr>
                    </a:p>
                  </a:txBody>
                  <a:tcPr marL="9525" marR="9525" marT="9525" marB="0" anchor="ctr">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lnB w="9525" cap="flat" cmpd="sng">
                      <a:solidFill>
                        <a:srgbClr val="000000">
                          <a:alpha val="0"/>
                        </a:srgbClr>
                      </a:solidFill>
                      <a:prstDash val="solid"/>
                      <a:round/>
                      <a:headEnd type="none" w="sm" len="sm"/>
                      <a:tailEnd type="none" w="sm" len="sm"/>
                    </a:lnB>
                    <a:solidFill>
                      <a:schemeClr val="bg1"/>
                    </a:solidFill>
                  </a:tcPr>
                </a:tc>
                <a:extLst>
                  <a:ext uri="{0D108BD9-81ED-4DB2-BD59-A6C34878D82A}">
                    <a16:rowId xmlns:a16="http://schemas.microsoft.com/office/drawing/2014/main" val="10026"/>
                  </a:ext>
                </a:extLst>
              </a:tr>
              <a:tr h="320450">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Best Capsize</a:t>
                      </a:r>
                      <a:endParaRPr>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Flowerpot Trophy</a:t>
                      </a:r>
                      <a:endParaRPr dirty="0">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extLst>
                  <a:ext uri="{0D108BD9-81ED-4DB2-BD59-A6C34878D82A}">
                    <a16:rowId xmlns:a16="http://schemas.microsoft.com/office/drawing/2014/main" val="10027"/>
                  </a:ext>
                </a:extLst>
              </a:tr>
              <a:tr h="288025">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Best Crew</a:t>
                      </a:r>
                      <a:endParaRPr>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Craven Shackle</a:t>
                      </a:r>
                      <a:endParaRPr dirty="0">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extLst>
                  <a:ext uri="{0D108BD9-81ED-4DB2-BD59-A6C34878D82A}">
                    <a16:rowId xmlns:a16="http://schemas.microsoft.com/office/drawing/2014/main" val="10028"/>
                  </a:ext>
                </a:extLst>
              </a:tr>
              <a:tr h="288025">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Best Away Day </a:t>
                      </a:r>
                      <a:endParaRPr>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Traveller Trophy</a:t>
                      </a:r>
                      <a:endParaRPr dirty="0">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extLst>
                  <a:ext uri="{0D108BD9-81ED-4DB2-BD59-A6C34878D82A}">
                    <a16:rowId xmlns:a16="http://schemas.microsoft.com/office/drawing/2014/main" val="10029"/>
                  </a:ext>
                </a:extLst>
              </a:tr>
              <a:tr h="288025">
                <a:tc>
                  <a:txBody>
                    <a:bodyPr/>
                    <a:lstStyle/>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Best Performance</a:t>
                      </a:r>
                      <a:endParaRPr>
                        <a:latin typeface="+mn-lt"/>
                      </a:endParaRPr>
                    </a:p>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p>
                      <a:pPr marL="0" marR="0" lvl="0" indent="0" algn="l" rtl="0">
                        <a:spcBef>
                          <a:spcPts val="0"/>
                        </a:spcBef>
                        <a:spcAft>
                          <a:spcPts val="0"/>
                        </a:spcAft>
                        <a:buNone/>
                      </a:pPr>
                      <a:r>
                        <a:rPr lang="en-GB" sz="900" b="0" i="0" u="none" strike="noStrike" cap="none">
                          <a:solidFill>
                            <a:srgbClr val="000000"/>
                          </a:solidFill>
                          <a:latin typeface="+mn-lt"/>
                          <a:ea typeface="Arial"/>
                          <a:cs typeface="Arial"/>
                          <a:sym typeface="Arial"/>
                        </a:rPr>
                        <a:t>Best Filey Result</a:t>
                      </a:r>
                      <a:endParaRPr>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endParaRPr sz="900" b="0" i="0" u="none" strike="noStrike" cap="none">
                        <a:solidFill>
                          <a:srgbClr val="000000"/>
                        </a:solidFill>
                        <a:latin typeface="+mn-lt"/>
                        <a:ea typeface="Arial"/>
                        <a:cs typeface="Arial"/>
                        <a:sym typeface="Arial"/>
                      </a:endParaRPr>
                    </a:p>
                  </a:txBody>
                  <a:tcPr marL="9525" marR="9525" marT="9525"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tc>
                  <a:txBody>
                    <a:bodyPr/>
                    <a:lstStyle/>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Pursuit Trophy</a:t>
                      </a:r>
                      <a:endParaRPr dirty="0">
                        <a:latin typeface="+mn-lt"/>
                      </a:endParaRPr>
                    </a:p>
                    <a:p>
                      <a:pPr marL="0" marR="0" lvl="0" indent="0" algn="l" rtl="0">
                        <a:spcBef>
                          <a:spcPts val="0"/>
                        </a:spcBef>
                        <a:spcAft>
                          <a:spcPts val="0"/>
                        </a:spcAft>
                        <a:buNone/>
                      </a:pPr>
                      <a:endParaRPr sz="900" b="0" i="0" u="none" strike="noStrike" cap="none" dirty="0">
                        <a:solidFill>
                          <a:srgbClr val="000000"/>
                        </a:solidFill>
                        <a:latin typeface="+mn-lt"/>
                        <a:ea typeface="Arial"/>
                        <a:cs typeface="Arial"/>
                        <a:sym typeface="Arial"/>
                      </a:endParaRPr>
                    </a:p>
                    <a:p>
                      <a:pPr marL="0" marR="0" lvl="0" indent="0" algn="l" rtl="0">
                        <a:spcBef>
                          <a:spcPts val="0"/>
                        </a:spcBef>
                        <a:spcAft>
                          <a:spcPts val="0"/>
                        </a:spcAft>
                        <a:buNone/>
                      </a:pPr>
                      <a:r>
                        <a:rPr lang="en-GB" sz="900" b="0" i="0" u="none" strike="noStrike" cap="none" dirty="0">
                          <a:solidFill>
                            <a:srgbClr val="000000"/>
                          </a:solidFill>
                          <a:latin typeface="+mn-lt"/>
                          <a:ea typeface="Arial"/>
                          <a:cs typeface="Arial"/>
                          <a:sym typeface="Arial"/>
                        </a:rPr>
                        <a:t>TBC</a:t>
                      </a:r>
                      <a:endParaRPr dirty="0">
                        <a:latin typeface="+mn-lt"/>
                      </a:endParaRPr>
                    </a:p>
                  </a:txBody>
                  <a:tcPr marL="9525" marR="9525" marT="9525"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bg1"/>
                    </a:solidFill>
                  </a:tcPr>
                </a:tc>
                <a:extLst>
                  <a:ext uri="{0D108BD9-81ED-4DB2-BD59-A6C34878D82A}">
                    <a16:rowId xmlns:a16="http://schemas.microsoft.com/office/drawing/2014/main" val="10030"/>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7"/>
        <p:cNvGrpSpPr/>
        <p:nvPr/>
      </p:nvGrpSpPr>
      <p:grpSpPr>
        <a:xfrm>
          <a:off x="0" y="0"/>
          <a:ext cx="0" cy="0"/>
          <a:chOff x="0" y="0"/>
          <a:chExt cx="0" cy="0"/>
        </a:xfrm>
      </p:grpSpPr>
      <p:sp>
        <p:nvSpPr>
          <p:cNvPr id="228" name="Google Shape;228;p32"/>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13</a:t>
            </a:fld>
            <a:endParaRPr>
              <a:latin typeface="Arial"/>
              <a:ea typeface="Arial"/>
              <a:cs typeface="Arial"/>
              <a:sym typeface="Arial"/>
            </a:endParaRPr>
          </a:p>
        </p:txBody>
      </p:sp>
      <p:sp>
        <p:nvSpPr>
          <p:cNvPr id="229" name="Google Shape;229;p32"/>
          <p:cNvSpPr txBox="1"/>
          <p:nvPr/>
        </p:nvSpPr>
        <p:spPr>
          <a:xfrm>
            <a:off x="292850" y="168892"/>
            <a:ext cx="4741949" cy="6872034"/>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900" b="1" i="0" u="none" strike="noStrike" cap="none" dirty="0">
                <a:solidFill>
                  <a:srgbClr val="000000"/>
                </a:solidFill>
                <a:latin typeface="+mn-lt"/>
                <a:ea typeface="Arial"/>
                <a:cs typeface="Arial"/>
                <a:sym typeface="Arial"/>
              </a:rPr>
              <a:t>Major Trophy Days 202</a:t>
            </a:r>
            <a:r>
              <a:rPr lang="en-GB" sz="1900" b="1" dirty="0">
                <a:latin typeface="+mn-lt"/>
              </a:rPr>
              <a:t>5</a:t>
            </a:r>
            <a:endParaRPr sz="1900" dirty="0">
              <a:latin typeface="+mn-lt"/>
            </a:endParaRPr>
          </a:p>
          <a:p>
            <a:pPr marL="0" marR="0" lvl="0" indent="0" algn="l" rtl="0">
              <a:lnSpc>
                <a:spcPct val="100000"/>
              </a:lnSpc>
              <a:spcBef>
                <a:spcPts val="0"/>
              </a:spcBef>
              <a:spcAft>
                <a:spcPts val="0"/>
              </a:spcAft>
              <a:buClr>
                <a:schemeClr val="dk1"/>
              </a:buClr>
              <a:buSzPts val="1000"/>
              <a:buFont typeface="Calibri"/>
              <a:buNone/>
            </a:pPr>
            <a:endParaRPr sz="1000" b="0" i="0" u="sng" strike="noStrike" cap="none" dirty="0">
              <a:solidFill>
                <a:srgbClr val="000000"/>
              </a:solidFill>
              <a:latin typeface="+mn-lt"/>
              <a:ea typeface="Arial"/>
              <a:cs typeface="Arial"/>
              <a:sym typeface="Arial"/>
            </a:endParaRPr>
          </a:p>
          <a:p>
            <a:pPr marL="0" marR="0" lvl="0" indent="0" algn="l" rtl="0">
              <a:lnSpc>
                <a:spcPct val="100000"/>
              </a:lnSpc>
              <a:spcBef>
                <a:spcPts val="0"/>
              </a:spcBef>
              <a:spcAft>
                <a:spcPts val="0"/>
              </a:spcAft>
              <a:buClr>
                <a:schemeClr val="dk1"/>
              </a:buClr>
              <a:buSzPts val="900"/>
              <a:buFont typeface="Calibri"/>
              <a:buNone/>
            </a:pPr>
            <a:endParaRPr sz="900" b="1" i="0" u="none" strike="noStrike" cap="none" dirty="0">
              <a:solidFill>
                <a:srgbClr val="000000"/>
              </a:solidFill>
              <a:latin typeface="+mn-lt"/>
              <a:ea typeface="Arial"/>
              <a:cs typeface="Arial"/>
              <a:sym typeface="Arial"/>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Caretaker’s Cup * </a:t>
            </a:r>
            <a:r>
              <a:rPr lang="en-GB" sz="900" dirty="0">
                <a:solidFill>
                  <a:schemeClr val="dk1"/>
                </a:solidFill>
                <a:latin typeface="+mn-lt"/>
                <a:ea typeface="Calibri"/>
                <a:cs typeface="Calibri"/>
                <a:sym typeface="Calibri"/>
              </a:rPr>
              <a:t>Sunday 13</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April,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Race duration 2 hours minimum. Race will finish when the lead boat crosses the line after 2 hours. All boats complete the same number of laps, except those off PYS greater than 1250 which will do one less.</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Challenge Pursuit Day </a:t>
            </a:r>
            <a:r>
              <a:rPr lang="en-GB" sz="900" dirty="0">
                <a:solidFill>
                  <a:schemeClr val="dk1"/>
                </a:solidFill>
                <a:latin typeface="+mn-lt"/>
                <a:ea typeface="Calibri"/>
                <a:cs typeface="Calibri"/>
                <a:sym typeface="Calibri"/>
              </a:rPr>
              <a:t>Monday 6</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May,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A 2 hour pursuit race.</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 </a:t>
            </a:r>
            <a:endParaRPr sz="900" dirty="0">
              <a:solidFill>
                <a:schemeClr val="dk1"/>
              </a:solidFill>
              <a:latin typeface="+mn-lt"/>
              <a:ea typeface="Calibri"/>
              <a:cs typeface="Calibri"/>
              <a:sym typeface="Calibri"/>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Captain’s Day * </a:t>
            </a:r>
            <a:r>
              <a:rPr lang="en-GB" sz="900" dirty="0">
                <a:solidFill>
                  <a:schemeClr val="dk1"/>
                </a:solidFill>
                <a:latin typeface="+mn-lt"/>
                <a:ea typeface="Calibri"/>
                <a:cs typeface="Calibri"/>
                <a:sym typeface="Calibri"/>
              </a:rPr>
              <a:t>Sunday 1</a:t>
            </a:r>
            <a:r>
              <a:rPr lang="en-GB" sz="900" baseline="30000" dirty="0">
                <a:solidFill>
                  <a:schemeClr val="dk1"/>
                </a:solidFill>
                <a:latin typeface="+mn-lt"/>
                <a:ea typeface="Calibri"/>
                <a:cs typeface="Calibri"/>
                <a:sym typeface="Calibri"/>
              </a:rPr>
              <a:t>st</a:t>
            </a:r>
            <a:r>
              <a:rPr lang="en-GB" sz="900" dirty="0">
                <a:solidFill>
                  <a:schemeClr val="dk1"/>
                </a:solidFill>
                <a:latin typeface="+mn-lt"/>
                <a:ea typeface="Calibri"/>
                <a:cs typeface="Calibri"/>
                <a:sym typeface="Calibri"/>
              </a:rPr>
              <a:t> June,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3 races. 2 races to count. All boats race together off PYS.</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 </a:t>
            </a:r>
            <a:endParaRPr sz="900" dirty="0">
              <a:solidFill>
                <a:schemeClr val="dk1"/>
              </a:solidFill>
              <a:latin typeface="+mn-lt"/>
              <a:ea typeface="Calibri"/>
              <a:cs typeface="Calibri"/>
              <a:sym typeface="Calibri"/>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The </a:t>
            </a:r>
            <a:r>
              <a:rPr lang="en-GB" sz="900" b="1" dirty="0" err="1">
                <a:solidFill>
                  <a:schemeClr val="dk1"/>
                </a:solidFill>
                <a:latin typeface="+mn-lt"/>
                <a:ea typeface="Calibri"/>
                <a:cs typeface="Calibri"/>
                <a:sym typeface="Calibri"/>
              </a:rPr>
              <a:t>Scammonden</a:t>
            </a:r>
            <a:r>
              <a:rPr lang="en-GB" sz="900" b="1" dirty="0">
                <a:solidFill>
                  <a:schemeClr val="dk1"/>
                </a:solidFill>
                <a:latin typeface="+mn-lt"/>
                <a:ea typeface="Calibri"/>
                <a:cs typeface="Calibri"/>
                <a:sym typeface="Calibri"/>
              </a:rPr>
              <a:t> Cup *</a:t>
            </a:r>
            <a:r>
              <a:rPr lang="en-GB" sz="900" dirty="0">
                <a:solidFill>
                  <a:schemeClr val="dk1"/>
                </a:solidFill>
                <a:latin typeface="+mn-lt"/>
                <a:ea typeface="Calibri"/>
                <a:cs typeface="Calibri"/>
                <a:sym typeface="Calibri"/>
              </a:rPr>
              <a:t> Sunday 8</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June </a:t>
            </a:r>
            <a:r>
              <a:rPr lang="en-GB" sz="900" dirty="0" err="1">
                <a:solidFill>
                  <a:schemeClr val="dk1"/>
                </a:solidFill>
                <a:latin typeface="+mn-lt"/>
                <a:ea typeface="Calibri"/>
                <a:cs typeface="Calibri"/>
                <a:sym typeface="Calibri"/>
              </a:rPr>
              <a:t>June</a:t>
            </a:r>
            <a:r>
              <a:rPr lang="en-GB" sz="900" dirty="0">
                <a:solidFill>
                  <a:schemeClr val="dk1"/>
                </a:solidFill>
                <a:latin typeface="+mn-lt"/>
                <a:ea typeface="Calibri"/>
                <a:cs typeface="Calibri"/>
                <a:sym typeface="Calibri"/>
              </a:rPr>
              <a:t>,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A 2 hour pursuit race based on a PYS. Slowest boat to start at 13:00.</a:t>
            </a:r>
            <a:endParaRPr dirty="0">
              <a:latin typeface="+mn-lt"/>
            </a:endParaRPr>
          </a:p>
          <a:p>
            <a:pPr marL="0" marR="0" lvl="0" indent="0" algn="l" rtl="0">
              <a:spcBef>
                <a:spcPts val="0"/>
              </a:spcBef>
              <a:spcAft>
                <a:spcPts val="0"/>
              </a:spcAft>
              <a:buNone/>
            </a:pPr>
            <a:r>
              <a:rPr lang="en-GB" sz="18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Father’s Day *</a:t>
            </a:r>
            <a:r>
              <a:rPr lang="en-GB" sz="900" dirty="0">
                <a:solidFill>
                  <a:schemeClr val="dk1"/>
                </a:solidFill>
                <a:latin typeface="+mn-lt"/>
                <a:ea typeface="Calibri"/>
                <a:cs typeface="Calibri"/>
                <a:sym typeface="Calibri"/>
              </a:rPr>
              <a:t> Sunday 15</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June,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3 races. 2 races to count. Any man who is supporting or has supported a child under 16 is eligible to qualify.</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Mid-Summer Pursuit Trophy *</a:t>
            </a:r>
            <a:r>
              <a:rPr lang="en-GB" sz="900" dirty="0">
                <a:solidFill>
                  <a:schemeClr val="dk1"/>
                </a:solidFill>
                <a:latin typeface="+mn-lt"/>
                <a:ea typeface="Calibri"/>
                <a:cs typeface="Calibri"/>
                <a:sym typeface="Calibri"/>
              </a:rPr>
              <a:t> Wednesday 18</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June, 19:00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A 90 minute race. A pursuit race based on personal handicaps (at least 3 Wednesday results required to obtain accurate PH). Slowest boat to start at 19:30.</a:t>
            </a:r>
            <a:endParaRPr dirty="0">
              <a:latin typeface="+mn-lt"/>
            </a:endParaRPr>
          </a:p>
          <a:p>
            <a:pPr marL="0" marR="0" lvl="0" indent="0" algn="l" rtl="0">
              <a:spcBef>
                <a:spcPts val="0"/>
              </a:spcBef>
              <a:spcAft>
                <a:spcPts val="0"/>
              </a:spcAft>
              <a:buNone/>
            </a:pPr>
            <a:r>
              <a:rPr lang="en-GB" sz="18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Team Racing</a:t>
            </a:r>
            <a:r>
              <a:rPr lang="en-GB" sz="900" dirty="0">
                <a:solidFill>
                  <a:schemeClr val="dk1"/>
                </a:solidFill>
                <a:latin typeface="+mn-lt"/>
                <a:ea typeface="Calibri"/>
                <a:cs typeface="Calibri"/>
                <a:sym typeface="Calibri"/>
              </a:rPr>
              <a:t> Sunday 22</a:t>
            </a:r>
            <a:r>
              <a:rPr lang="en-GB" sz="900" baseline="30000" dirty="0">
                <a:solidFill>
                  <a:schemeClr val="dk1"/>
                </a:solidFill>
                <a:latin typeface="+mn-lt"/>
                <a:ea typeface="Calibri"/>
                <a:cs typeface="Calibri"/>
                <a:sym typeface="Calibri"/>
              </a:rPr>
              <a:t>rd</a:t>
            </a:r>
            <a:r>
              <a:rPr lang="en-GB" sz="900" dirty="0">
                <a:solidFill>
                  <a:schemeClr val="dk1"/>
                </a:solidFill>
                <a:latin typeface="+mn-lt"/>
                <a:ea typeface="Calibri"/>
                <a:cs typeface="Calibri"/>
                <a:sym typeface="Calibri"/>
              </a:rPr>
              <a:t> June,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Young and old.</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Ladies Day *</a:t>
            </a:r>
            <a:r>
              <a:rPr lang="en-GB" sz="900" dirty="0">
                <a:solidFill>
                  <a:schemeClr val="dk1"/>
                </a:solidFill>
                <a:latin typeface="+mn-lt"/>
                <a:ea typeface="Calibri"/>
                <a:cs typeface="Calibri"/>
                <a:sym typeface="Calibri"/>
              </a:rPr>
              <a:t> Sunday 13</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July,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3 races. 2 races to count. All boats race off PYS. Ladies who enter must be over 16 years of age on 1</a:t>
            </a:r>
            <a:r>
              <a:rPr lang="en-GB" sz="900" baseline="30000" dirty="0">
                <a:solidFill>
                  <a:schemeClr val="dk1"/>
                </a:solidFill>
                <a:latin typeface="+mn-lt"/>
                <a:ea typeface="Calibri"/>
                <a:cs typeface="Calibri"/>
                <a:sym typeface="Calibri"/>
              </a:rPr>
              <a:t>st</a:t>
            </a:r>
            <a:r>
              <a:rPr lang="en-GB" sz="900" dirty="0">
                <a:solidFill>
                  <a:schemeClr val="dk1"/>
                </a:solidFill>
                <a:latin typeface="+mn-lt"/>
                <a:ea typeface="Calibri"/>
                <a:cs typeface="Calibri"/>
                <a:sym typeface="Calibri"/>
              </a:rPr>
              <a:t> January 2024 to be eligible.</a:t>
            </a:r>
            <a:endParaRPr dirty="0">
              <a:latin typeface="+mn-lt"/>
            </a:endParaRPr>
          </a:p>
          <a:p>
            <a:pPr marL="0" marR="0" lvl="0" indent="0" algn="l" rtl="0">
              <a:spcBef>
                <a:spcPts val="0"/>
              </a:spcBef>
              <a:spcAft>
                <a:spcPts val="0"/>
              </a:spcAft>
              <a:buNone/>
            </a:pPr>
            <a:r>
              <a:rPr lang="en-GB" sz="18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President’s Cup *</a:t>
            </a:r>
            <a:r>
              <a:rPr lang="en-GB" sz="900" dirty="0">
                <a:solidFill>
                  <a:schemeClr val="dk1"/>
                </a:solidFill>
                <a:latin typeface="+mn-lt"/>
                <a:ea typeface="Calibri"/>
                <a:cs typeface="Calibri"/>
                <a:sym typeface="Calibri"/>
              </a:rPr>
              <a:t> Sunday 10</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August,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3 races. 2 races to count. All boats race together off PYS.</a:t>
            </a:r>
            <a:endParaRPr dirty="0">
              <a:latin typeface="+mn-lt"/>
            </a:endParaRPr>
          </a:p>
          <a:p>
            <a:pPr marL="0" marR="0" lvl="0" indent="0" algn="l" rtl="0">
              <a:spcBef>
                <a:spcPts val="0"/>
              </a:spcBef>
              <a:spcAft>
                <a:spcPts val="0"/>
              </a:spcAft>
              <a:buNone/>
            </a:pPr>
            <a:r>
              <a:rPr lang="en-GB" sz="18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Seamanship Trophy</a:t>
            </a:r>
            <a:r>
              <a:rPr lang="en-GB" sz="900" dirty="0">
                <a:solidFill>
                  <a:schemeClr val="dk1"/>
                </a:solidFill>
                <a:latin typeface="+mn-lt"/>
                <a:ea typeface="Calibri"/>
                <a:cs typeface="Calibri"/>
                <a:sym typeface="Calibri"/>
              </a:rPr>
              <a:t> Sunday 17</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August,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2 races, 1 race to count and a quiz held in the bar after the race. Quiz teams must only be the helm plus crew from any boat to be eligible for a quiz position finish.</a:t>
            </a:r>
            <a:endParaRPr dirty="0">
              <a:latin typeface="+mn-lt"/>
            </a:endParaRPr>
          </a:p>
          <a:p>
            <a:pPr marL="0" marR="0" lvl="0" indent="0" algn="l" rtl="0">
              <a:spcBef>
                <a:spcPts val="0"/>
              </a:spcBef>
              <a:spcAft>
                <a:spcPts val="0"/>
              </a:spcAft>
              <a:buNone/>
            </a:pPr>
            <a:r>
              <a:rPr lang="en-GB" sz="18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Junior/Novice Day *</a:t>
            </a:r>
            <a:r>
              <a:rPr lang="en-GB" sz="900" dirty="0">
                <a:solidFill>
                  <a:schemeClr val="dk1"/>
                </a:solidFill>
                <a:latin typeface="+mn-lt"/>
                <a:ea typeface="Calibri"/>
                <a:cs typeface="Calibri"/>
                <a:sym typeface="Calibri"/>
              </a:rPr>
              <a:t> Saturday 23</a:t>
            </a:r>
            <a:r>
              <a:rPr lang="en-GB" sz="900" baseline="30000" dirty="0">
                <a:solidFill>
                  <a:schemeClr val="dk1"/>
                </a:solidFill>
                <a:latin typeface="+mn-lt"/>
                <a:ea typeface="Calibri"/>
                <a:cs typeface="Calibri"/>
                <a:sym typeface="Calibri"/>
              </a:rPr>
              <a:t>rd</a:t>
            </a:r>
            <a:r>
              <a:rPr lang="en-GB" sz="900" dirty="0">
                <a:solidFill>
                  <a:schemeClr val="dk1"/>
                </a:solidFill>
                <a:latin typeface="+mn-lt"/>
                <a:ea typeface="Calibri"/>
                <a:cs typeface="Calibri"/>
                <a:sym typeface="Calibri"/>
              </a:rPr>
              <a:t> August, 14:30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3 races. 2 races to count. All boats race off PYS. Junior and Novice Juniors must be aged under 16 on 1</a:t>
            </a:r>
            <a:r>
              <a:rPr lang="en-GB" sz="900" baseline="30000" dirty="0">
                <a:solidFill>
                  <a:schemeClr val="dk1"/>
                </a:solidFill>
                <a:latin typeface="+mn-lt"/>
                <a:ea typeface="Calibri"/>
                <a:cs typeface="Calibri"/>
                <a:sym typeface="Calibri"/>
              </a:rPr>
              <a:t>st</a:t>
            </a:r>
            <a:r>
              <a:rPr lang="en-GB" sz="900" dirty="0">
                <a:solidFill>
                  <a:schemeClr val="dk1"/>
                </a:solidFill>
                <a:latin typeface="+mn-lt"/>
                <a:ea typeface="Calibri"/>
                <a:cs typeface="Calibri"/>
                <a:sym typeface="Calibri"/>
              </a:rPr>
              <a:t> January 2024 and Novices must have been sailing for less than 3 complete seasons to be eligible.</a:t>
            </a:r>
            <a:endParaRPr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sp>
        <p:nvSpPr>
          <p:cNvPr id="234" name="Google Shape;234;p33"/>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14</a:t>
            </a:fld>
            <a:endParaRPr>
              <a:latin typeface="Arial"/>
              <a:ea typeface="Arial"/>
              <a:cs typeface="Arial"/>
              <a:sym typeface="Arial"/>
            </a:endParaRPr>
          </a:p>
        </p:txBody>
      </p:sp>
      <p:sp>
        <p:nvSpPr>
          <p:cNvPr id="235" name="Google Shape;235;p33"/>
          <p:cNvSpPr txBox="1"/>
          <p:nvPr/>
        </p:nvSpPr>
        <p:spPr>
          <a:xfrm>
            <a:off x="340242" y="346868"/>
            <a:ext cx="4582632" cy="5953249"/>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900" b="1" i="0" u="none" strike="noStrike" cap="none" dirty="0">
                <a:solidFill>
                  <a:srgbClr val="000000"/>
                </a:solidFill>
                <a:latin typeface="Arial"/>
                <a:ea typeface="Arial"/>
                <a:cs typeface="Arial"/>
                <a:sym typeface="Arial"/>
              </a:rPr>
              <a:t>Major Trophy Days 202</a:t>
            </a:r>
            <a:r>
              <a:rPr lang="en-GB" sz="1900" b="1" dirty="0"/>
              <a:t>5</a:t>
            </a:r>
            <a:endParaRPr sz="1900" dirty="0"/>
          </a:p>
          <a:p>
            <a:pPr marL="0" marR="0" lvl="0" indent="0" algn="l" rtl="0">
              <a:lnSpc>
                <a:spcPct val="100000"/>
              </a:lnSpc>
              <a:spcBef>
                <a:spcPts val="0"/>
              </a:spcBef>
              <a:spcAft>
                <a:spcPts val="0"/>
              </a:spcAft>
              <a:buClr>
                <a:schemeClr val="dk1"/>
              </a:buClr>
              <a:buSzPts val="900"/>
              <a:buFont typeface="Calibri"/>
              <a:buNone/>
            </a:pPr>
            <a:endParaRPr sz="900" b="0" i="0" u="sng" strike="noStrike" cap="none" dirty="0">
              <a:solidFill>
                <a:srgbClr val="000000"/>
              </a:solidFill>
              <a:latin typeface="Arial"/>
              <a:ea typeface="Arial"/>
              <a:cs typeface="Arial"/>
              <a:sym typeface="Arial"/>
            </a:endParaRPr>
          </a:p>
          <a:p>
            <a:pPr marL="0" marR="0" lvl="0" indent="0" algn="l" rtl="0">
              <a:spcBef>
                <a:spcPts val="0"/>
              </a:spcBef>
              <a:spcAft>
                <a:spcPts val="0"/>
              </a:spcAft>
              <a:buNone/>
            </a:pPr>
            <a:endParaRPr sz="900" b="1" dirty="0">
              <a:solidFill>
                <a:srgbClr val="000000"/>
              </a:solidFill>
              <a:latin typeface="+mn-lt"/>
              <a:ea typeface="Arial"/>
              <a:cs typeface="Arial"/>
              <a:sym typeface="Arial"/>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Fleet Challenge Trophy Day</a:t>
            </a:r>
            <a:r>
              <a:rPr lang="en-GB" sz="900" dirty="0">
                <a:solidFill>
                  <a:schemeClr val="dk1"/>
                </a:solidFill>
                <a:latin typeface="+mn-lt"/>
                <a:ea typeface="Calibri"/>
                <a:cs typeface="Calibri"/>
                <a:sym typeface="Calibri"/>
              </a:rPr>
              <a:t> Sunday 24</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August,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A 2 hour pursuit race. Any class with 3 or more starters will be awarded a trophy.</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Late Summer Pursuit</a:t>
            </a:r>
            <a:r>
              <a:rPr lang="en-GB" sz="900" dirty="0">
                <a:solidFill>
                  <a:schemeClr val="dk1"/>
                </a:solidFill>
                <a:latin typeface="+mn-lt"/>
                <a:ea typeface="Calibri"/>
                <a:cs typeface="Calibri"/>
                <a:sym typeface="Calibri"/>
              </a:rPr>
              <a:t> Monday 25</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August,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A 90 minute pursuit race based on personal handicaps (at least 3 Wednesday results required to obtain accurate PH). Slowest boat to start at 13:00.</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Personal Handicap Final</a:t>
            </a:r>
            <a:r>
              <a:rPr lang="en-GB" sz="900" dirty="0">
                <a:solidFill>
                  <a:schemeClr val="dk1"/>
                </a:solidFill>
                <a:latin typeface="+mn-lt"/>
                <a:ea typeface="Calibri"/>
                <a:cs typeface="Calibri"/>
                <a:sym typeface="Calibri"/>
              </a:rPr>
              <a:t> Wednesday 3</a:t>
            </a:r>
            <a:r>
              <a:rPr lang="en-GB" sz="900" baseline="30000" dirty="0">
                <a:solidFill>
                  <a:schemeClr val="dk1"/>
                </a:solidFill>
                <a:latin typeface="+mn-lt"/>
                <a:ea typeface="Calibri"/>
                <a:cs typeface="Calibri"/>
                <a:sym typeface="Calibri"/>
              </a:rPr>
              <a:t>rd</a:t>
            </a:r>
            <a:r>
              <a:rPr lang="en-GB" sz="900" dirty="0">
                <a:solidFill>
                  <a:schemeClr val="dk1"/>
                </a:solidFill>
                <a:latin typeface="+mn-lt"/>
                <a:ea typeface="Calibri"/>
                <a:cs typeface="Calibri"/>
                <a:sym typeface="Calibri"/>
              </a:rPr>
              <a:t> September, 19:00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Handicap based on previous Wednesday evening races (at least 3 Wednesday results required to obtain accurate PH).</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Commodore’s Cup *</a:t>
            </a:r>
            <a:r>
              <a:rPr lang="en-GB" sz="900" dirty="0">
                <a:solidFill>
                  <a:schemeClr val="dk1"/>
                </a:solidFill>
                <a:latin typeface="+mn-lt"/>
                <a:ea typeface="Calibri"/>
                <a:cs typeface="Calibri"/>
                <a:sym typeface="Calibri"/>
              </a:rPr>
              <a:t> Sunday 14</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September,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3 races. 2 races to count. Boats race together off PYS.</a:t>
            </a:r>
            <a:endParaRPr dirty="0">
              <a:latin typeface="+mn-lt"/>
            </a:endParaRPr>
          </a:p>
          <a:p>
            <a:pPr marL="0" marR="0" lvl="0" indent="0" algn="l" rtl="0">
              <a:spcBef>
                <a:spcPts val="0"/>
              </a:spcBef>
              <a:spcAft>
                <a:spcPts val="0"/>
              </a:spcAft>
              <a:buNone/>
            </a:pPr>
            <a:r>
              <a:rPr lang="en-GB" sz="18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Captain v Commodore</a:t>
            </a:r>
            <a:r>
              <a:rPr lang="en-GB" sz="900" dirty="0">
                <a:solidFill>
                  <a:schemeClr val="dk1"/>
                </a:solidFill>
                <a:latin typeface="+mn-lt"/>
                <a:ea typeface="Calibri"/>
                <a:cs typeface="Calibri"/>
                <a:sym typeface="Calibri"/>
              </a:rPr>
              <a:t> Sunday 5</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October,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Team event picked on the day. 3 races, 2 races to count.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 </a:t>
            </a:r>
            <a:endParaRPr dirty="0">
              <a:latin typeface="+mn-lt"/>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Ladies Coffee Pot *</a:t>
            </a:r>
            <a:r>
              <a:rPr lang="en-GB" sz="900" dirty="0">
                <a:solidFill>
                  <a:schemeClr val="dk1"/>
                </a:solidFill>
                <a:latin typeface="+mn-lt"/>
                <a:ea typeface="Calibri"/>
                <a:cs typeface="Calibri"/>
                <a:sym typeface="Calibri"/>
              </a:rPr>
              <a:t> Sunday 19</a:t>
            </a:r>
            <a:r>
              <a:rPr lang="en-GB" sz="900" baseline="30000" dirty="0">
                <a:solidFill>
                  <a:schemeClr val="dk1"/>
                </a:solidFill>
                <a:latin typeface="+mn-lt"/>
                <a:ea typeface="Calibri"/>
                <a:cs typeface="Calibri"/>
                <a:sym typeface="Calibri"/>
              </a:rPr>
              <a:t>th</a:t>
            </a:r>
            <a:r>
              <a:rPr lang="en-GB" sz="900" dirty="0">
                <a:solidFill>
                  <a:schemeClr val="dk1"/>
                </a:solidFill>
                <a:latin typeface="+mn-lt"/>
                <a:ea typeface="Calibri"/>
                <a:cs typeface="Calibri"/>
                <a:sym typeface="Calibri"/>
              </a:rPr>
              <a:t> October,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Race finishes when leading and Scratch Salver boat crosses the line after 2 hours. All other boats finish next time they cross the finish line. Results based on average lap times. All boats race off PYS. Scratch Salver for the first finisher.</a:t>
            </a:r>
            <a:endParaRPr dirty="0">
              <a:latin typeface="+mn-lt"/>
            </a:endParaRPr>
          </a:p>
          <a:p>
            <a:pPr marL="0" marR="0" lvl="0" indent="0" algn="l" rtl="0">
              <a:spcBef>
                <a:spcPts val="0"/>
              </a:spcBef>
              <a:spcAft>
                <a:spcPts val="0"/>
              </a:spcAft>
              <a:buNone/>
            </a:pPr>
            <a:endParaRPr sz="900" dirty="0">
              <a:solidFill>
                <a:schemeClr val="dk1"/>
              </a:solidFill>
              <a:latin typeface="+mn-lt"/>
              <a:ea typeface="Calibri"/>
              <a:cs typeface="Calibri"/>
              <a:sym typeface="Calibri"/>
            </a:endParaRPr>
          </a:p>
          <a:p>
            <a:pPr marL="0" marR="0" lvl="0" indent="0" algn="l" rtl="0">
              <a:spcBef>
                <a:spcPts val="0"/>
              </a:spcBef>
              <a:spcAft>
                <a:spcPts val="0"/>
              </a:spcAft>
              <a:buNone/>
            </a:pPr>
            <a:r>
              <a:rPr lang="en-GB" sz="900" b="1" dirty="0">
                <a:solidFill>
                  <a:schemeClr val="dk1"/>
                </a:solidFill>
                <a:latin typeface="+mn-lt"/>
                <a:ea typeface="Calibri"/>
                <a:cs typeface="Calibri"/>
                <a:sym typeface="Calibri"/>
              </a:rPr>
              <a:t>RNLI Trophy Day * </a:t>
            </a:r>
            <a:r>
              <a:rPr lang="en-GB" sz="900" dirty="0">
                <a:solidFill>
                  <a:schemeClr val="dk1"/>
                </a:solidFill>
                <a:latin typeface="+mn-lt"/>
                <a:ea typeface="Calibri"/>
                <a:cs typeface="Calibri"/>
                <a:sym typeface="Calibri"/>
              </a:rPr>
              <a:t>Sunday 2</a:t>
            </a:r>
            <a:r>
              <a:rPr lang="en-GB" sz="900" baseline="30000" dirty="0">
                <a:solidFill>
                  <a:schemeClr val="dk1"/>
                </a:solidFill>
                <a:latin typeface="+mn-lt"/>
                <a:ea typeface="Calibri"/>
                <a:cs typeface="Calibri"/>
                <a:sym typeface="Calibri"/>
              </a:rPr>
              <a:t>nd</a:t>
            </a:r>
            <a:r>
              <a:rPr lang="en-GB" sz="900" dirty="0">
                <a:solidFill>
                  <a:schemeClr val="dk1"/>
                </a:solidFill>
                <a:latin typeface="+mn-lt"/>
                <a:ea typeface="Calibri"/>
                <a:cs typeface="Calibri"/>
                <a:sym typeface="Calibri"/>
              </a:rPr>
              <a:t> November, 13:00 Start.</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3 races, 2 races to count. Boats races off PYS.</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Entry fees: £5 Adults &amp; £2.50 Juniors (under 18). All funds donated to RNLI.</a:t>
            </a:r>
            <a:endParaRPr dirty="0">
              <a:latin typeface="+mn-lt"/>
            </a:endParaRPr>
          </a:p>
          <a:p>
            <a:pPr marL="0" marR="0" lvl="0" indent="0" algn="l" rtl="0">
              <a:spcBef>
                <a:spcPts val="0"/>
              </a:spcBef>
              <a:spcAft>
                <a:spcPts val="0"/>
              </a:spcAft>
              <a:buNone/>
            </a:pPr>
            <a:r>
              <a:rPr lang="en-GB" sz="900" dirty="0">
                <a:solidFill>
                  <a:schemeClr val="dk1"/>
                </a:solidFill>
                <a:latin typeface="+mn-lt"/>
                <a:ea typeface="Calibri"/>
                <a:cs typeface="Calibri"/>
                <a:sym typeface="Calibri"/>
              </a:rPr>
              <a:t>Open Event – open to visitors. </a:t>
            </a:r>
            <a:endParaRPr dirty="0">
              <a:latin typeface="+mn-lt"/>
            </a:endParaRPr>
          </a:p>
          <a:p>
            <a:pPr marL="0" marR="0" lvl="0" indent="0" algn="l" rtl="0">
              <a:spcBef>
                <a:spcPts val="0"/>
              </a:spcBef>
              <a:spcAft>
                <a:spcPts val="0"/>
              </a:spcAft>
              <a:buNone/>
            </a:pPr>
            <a:endParaRPr sz="900" dirty="0">
              <a:solidFill>
                <a:schemeClr val="dk1"/>
              </a:solidFill>
              <a:latin typeface="+mn-lt"/>
              <a:ea typeface="Calibri"/>
              <a:cs typeface="Calibri"/>
              <a:sym typeface="Calibri"/>
            </a:endParaRPr>
          </a:p>
          <a:p>
            <a:pPr marL="0" marR="0" lvl="0" indent="0" algn="l" rtl="0">
              <a:spcBef>
                <a:spcPts val="0"/>
              </a:spcBef>
              <a:spcAft>
                <a:spcPts val="0"/>
              </a:spcAft>
              <a:buNone/>
            </a:pPr>
            <a:r>
              <a:rPr lang="en-GB" sz="900" dirty="0">
                <a:solidFill>
                  <a:srgbClr val="FF0000"/>
                </a:solidFill>
                <a:latin typeface="+mn-lt"/>
                <a:ea typeface="Arial"/>
                <a:cs typeface="Arial"/>
                <a:sym typeface="Arial"/>
              </a:rPr>
              <a:t> </a:t>
            </a:r>
            <a:endParaRPr sz="900" dirty="0">
              <a:solidFill>
                <a:srgbClr val="000000"/>
              </a:solidFill>
              <a:latin typeface="+mn-lt"/>
              <a:ea typeface="Arial"/>
              <a:cs typeface="Arial"/>
              <a:sym typeface="Arial"/>
            </a:endParaRPr>
          </a:p>
          <a:p>
            <a:pPr marL="0" marR="0" lvl="0" indent="0" algn="l" rtl="0">
              <a:spcBef>
                <a:spcPts val="0"/>
              </a:spcBef>
              <a:spcAft>
                <a:spcPts val="0"/>
              </a:spcAft>
              <a:buNone/>
            </a:pPr>
            <a:r>
              <a:rPr lang="en-GB" sz="900" dirty="0">
                <a:solidFill>
                  <a:srgbClr val="000000"/>
                </a:solidFill>
                <a:latin typeface="+mn-lt"/>
                <a:ea typeface="Arial"/>
                <a:cs typeface="Arial"/>
                <a:sym typeface="Arial"/>
              </a:rPr>
              <a:t>* Trophy contributes to the Rolling Tr</a:t>
            </a:r>
            <a:r>
              <a:rPr lang="en-GB" sz="900" u="sng" dirty="0">
                <a:solidFill>
                  <a:srgbClr val="000000"/>
                </a:solidFill>
                <a:latin typeface="+mn-lt"/>
                <a:ea typeface="Arial"/>
                <a:cs typeface="Arial"/>
                <a:sym typeface="Arial"/>
              </a:rPr>
              <a:t>ophies</a:t>
            </a:r>
            <a:endParaRPr dirty="0">
              <a:latin typeface="+mn-lt"/>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a:p>
            <a:pPr marL="0" marR="0" lvl="0" indent="0" algn="l" rtl="0">
              <a:lnSpc>
                <a:spcPct val="100000"/>
              </a:lnSpc>
              <a:spcBef>
                <a:spcPts val="0"/>
              </a:spcBef>
              <a:spcAft>
                <a:spcPts val="0"/>
              </a:spcAft>
              <a:buClr>
                <a:schemeClr val="dk1"/>
              </a:buClr>
              <a:buSzPts val="1000"/>
              <a:buFont typeface="Calibri"/>
              <a:buNone/>
            </a:pPr>
            <a:endParaRPr sz="1000" b="0" i="0" u="sng" strike="noStrike" cap="none" dirty="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9"/>
        <p:cNvGrpSpPr/>
        <p:nvPr/>
      </p:nvGrpSpPr>
      <p:grpSpPr>
        <a:xfrm>
          <a:off x="0" y="0"/>
          <a:ext cx="0" cy="0"/>
          <a:chOff x="0" y="0"/>
          <a:chExt cx="0" cy="0"/>
        </a:xfrm>
      </p:grpSpPr>
      <p:sp>
        <p:nvSpPr>
          <p:cNvPr id="240" name="Google Shape;240;p34"/>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15</a:t>
            </a:fld>
            <a:endParaRPr>
              <a:latin typeface="Arial"/>
              <a:ea typeface="Arial"/>
              <a:cs typeface="Arial"/>
              <a:sym typeface="Arial"/>
            </a:endParaRPr>
          </a:p>
        </p:txBody>
      </p:sp>
      <p:sp>
        <p:nvSpPr>
          <p:cNvPr id="241" name="Google Shape;241;p34"/>
          <p:cNvSpPr txBox="1"/>
          <p:nvPr/>
        </p:nvSpPr>
        <p:spPr>
          <a:xfrm>
            <a:off x="949325" y="1835621"/>
            <a:ext cx="3429000" cy="971550"/>
          </a:xfrm>
          <a:prstGeom prst="rect">
            <a:avLst/>
          </a:prstGeom>
          <a:noFill/>
          <a:ln>
            <a:noFill/>
          </a:ln>
        </p:spPr>
        <p:txBody>
          <a:bodyPr spcFirstLastPara="1" wrap="square" lIns="36575" tIns="36575" rIns="36575" bIns="36575" anchor="t" anchorCtr="0">
            <a:noAutofit/>
          </a:bodyPr>
          <a:lstStyle/>
          <a:p>
            <a:pPr marL="0" marR="0" lvl="0" indent="0" algn="ctr" rtl="0">
              <a:lnSpc>
                <a:spcPct val="100000"/>
              </a:lnSpc>
              <a:spcBef>
                <a:spcPts val="0"/>
              </a:spcBef>
              <a:spcAft>
                <a:spcPts val="0"/>
              </a:spcAft>
              <a:buClr>
                <a:srgbClr val="4D4D4D"/>
              </a:buClr>
              <a:buSzPts val="2800"/>
              <a:buFont typeface="Impact"/>
              <a:buNone/>
            </a:pPr>
            <a:r>
              <a:rPr lang="en-GB" sz="2800" b="1" i="0" u="none" strike="noStrike" cap="none" dirty="0">
                <a:solidFill>
                  <a:srgbClr val="4D4D4D"/>
                </a:solidFill>
                <a:latin typeface="Impact"/>
                <a:ea typeface="Impact"/>
                <a:cs typeface="Impact"/>
                <a:sym typeface="Impact"/>
              </a:rPr>
              <a:t>returns for 202</a:t>
            </a:r>
            <a:r>
              <a:rPr lang="en-GB" sz="2800" b="1" dirty="0">
                <a:solidFill>
                  <a:srgbClr val="4D4D4D"/>
                </a:solidFill>
                <a:latin typeface="Impact"/>
                <a:ea typeface="Impact"/>
                <a:cs typeface="Impact"/>
                <a:sym typeface="Impact"/>
              </a:rPr>
              <a:t>5</a:t>
            </a:r>
            <a:endParaRPr dirty="0"/>
          </a:p>
          <a:p>
            <a:pPr marL="0" marR="0" lvl="0" indent="0" algn="ctr" rtl="0">
              <a:lnSpc>
                <a:spcPct val="100000"/>
              </a:lnSpc>
              <a:spcBef>
                <a:spcPts val="0"/>
              </a:spcBef>
              <a:spcAft>
                <a:spcPts val="0"/>
              </a:spcAft>
              <a:buClr>
                <a:srgbClr val="4D4D4D"/>
              </a:buClr>
              <a:buSzPts val="2800"/>
              <a:buFont typeface="Impact"/>
              <a:buNone/>
            </a:pPr>
            <a:r>
              <a:rPr lang="en-GB" sz="2800" b="1" i="0" u="none" strike="noStrike" cap="none" dirty="0">
                <a:solidFill>
                  <a:srgbClr val="4D4D4D"/>
                </a:solidFill>
                <a:latin typeface="Impact"/>
                <a:ea typeface="Impact"/>
                <a:cs typeface="Impact"/>
                <a:sym typeface="Impact"/>
              </a:rPr>
              <a:t>at SWSC</a:t>
            </a:r>
            <a:endParaRPr dirty="0"/>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42" name="Google Shape;242;p34"/>
          <p:cNvSpPr txBox="1"/>
          <p:nvPr/>
        </p:nvSpPr>
        <p:spPr>
          <a:xfrm>
            <a:off x="1120775" y="2881168"/>
            <a:ext cx="3086100" cy="742950"/>
          </a:xfrm>
          <a:prstGeom prst="rect">
            <a:avLst/>
          </a:prstGeom>
          <a:noFill/>
          <a:ln>
            <a:noFill/>
          </a:ln>
        </p:spPr>
        <p:txBody>
          <a:bodyPr spcFirstLastPara="1" wrap="square" lIns="36575" tIns="36575" rIns="36575" bIns="3657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Arial"/>
                <a:ea typeface="Arial"/>
                <a:cs typeface="Arial"/>
                <a:sym typeface="Arial"/>
              </a:rPr>
              <a:t>Dedicated training days</a:t>
            </a:r>
            <a:endParaRPr dirty="0"/>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Arial"/>
                <a:ea typeface="Arial"/>
                <a:cs typeface="Arial"/>
                <a:sym typeface="Arial"/>
              </a:rPr>
              <a:t>for juniors and novices alike,</a:t>
            </a:r>
            <a:endParaRPr dirty="0"/>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Arial"/>
                <a:ea typeface="Arial"/>
                <a:cs typeface="Arial"/>
                <a:sym typeface="Arial"/>
              </a:rPr>
              <a:t>starting Saturday </a:t>
            </a:r>
            <a:r>
              <a:rPr lang="en-GB" sz="1200" dirty="0">
                <a:solidFill>
                  <a:srgbClr val="000000"/>
                </a:solidFill>
                <a:latin typeface="Arial"/>
                <a:ea typeface="Arial"/>
                <a:cs typeface="Arial"/>
                <a:sym typeface="Arial"/>
              </a:rPr>
              <a:t>1</a:t>
            </a:r>
            <a:r>
              <a:rPr lang="en-GB" sz="1200" dirty="0"/>
              <a:t>2</a:t>
            </a:r>
            <a:r>
              <a:rPr lang="en-GB" sz="1200" b="0" i="0" u="none" strike="noStrike" cap="none" dirty="0">
                <a:solidFill>
                  <a:srgbClr val="000000"/>
                </a:solidFill>
                <a:latin typeface="Arial"/>
                <a:ea typeface="Arial"/>
                <a:cs typeface="Arial"/>
                <a:sym typeface="Arial"/>
              </a:rPr>
              <a:t>th April</a:t>
            </a:r>
            <a:endParaRPr dirty="0"/>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Arial"/>
                <a:ea typeface="Arial"/>
                <a:cs typeface="Arial"/>
                <a:sym typeface="Arial"/>
              </a:rPr>
              <a:t>Shore and water based activities</a:t>
            </a:r>
            <a:endParaRPr sz="1200" b="0" i="0" u="none" strike="noStrike" cap="none" dirty="0">
              <a:solidFill>
                <a:schemeClr val="dk1"/>
              </a:solidFill>
              <a:latin typeface="Arial"/>
              <a:ea typeface="Arial"/>
              <a:cs typeface="Arial"/>
              <a:sym typeface="Arial"/>
            </a:endParaRPr>
          </a:p>
        </p:txBody>
      </p:sp>
      <p:sp>
        <p:nvSpPr>
          <p:cNvPr id="243" name="Google Shape;243;p34"/>
          <p:cNvSpPr txBox="1"/>
          <p:nvPr/>
        </p:nvSpPr>
        <p:spPr>
          <a:xfrm>
            <a:off x="1023938" y="3862606"/>
            <a:ext cx="3279775" cy="995362"/>
          </a:xfrm>
          <a:prstGeom prst="rect">
            <a:avLst/>
          </a:prstGeom>
          <a:noFill/>
          <a:ln>
            <a:noFill/>
          </a:ln>
        </p:spPr>
        <p:txBody>
          <a:bodyPr spcFirstLastPara="1" wrap="square" lIns="36575" tIns="36575" rIns="36575" bIns="36575" anchor="t" anchorCtr="0">
            <a:noAutofit/>
          </a:bodyPr>
          <a:lstStyle/>
          <a:p>
            <a:pPr marL="0" marR="0" lvl="0" indent="0" algn="ctr" rtl="0">
              <a:lnSpc>
                <a:spcPct val="100000"/>
              </a:lnSpc>
              <a:spcBef>
                <a:spcPts val="0"/>
              </a:spcBef>
              <a:spcAft>
                <a:spcPts val="0"/>
              </a:spcAft>
              <a:buClr>
                <a:srgbClr val="292929"/>
              </a:buClr>
              <a:buSzPts val="1200"/>
              <a:buFont typeface="Arial"/>
              <a:buNone/>
            </a:pPr>
            <a:r>
              <a:rPr lang="en-GB" sz="1200" b="1" i="0" u="none" strike="noStrike" cap="none" dirty="0">
                <a:solidFill>
                  <a:srgbClr val="292929"/>
                </a:solidFill>
                <a:latin typeface="Arial"/>
                <a:ea typeface="Arial"/>
                <a:cs typeface="Arial"/>
                <a:sym typeface="Arial"/>
              </a:rPr>
              <a:t>If you are interested in joining or </a:t>
            </a:r>
            <a:endParaRPr dirty="0"/>
          </a:p>
          <a:p>
            <a:pPr marL="0" marR="0" lvl="0" indent="0" algn="ctr" rtl="0">
              <a:lnSpc>
                <a:spcPct val="100000"/>
              </a:lnSpc>
              <a:spcBef>
                <a:spcPts val="0"/>
              </a:spcBef>
              <a:spcAft>
                <a:spcPts val="0"/>
              </a:spcAft>
              <a:buClr>
                <a:srgbClr val="292929"/>
              </a:buClr>
              <a:buSzPts val="1200"/>
              <a:buFont typeface="Arial"/>
              <a:buNone/>
            </a:pPr>
            <a:r>
              <a:rPr lang="en-GB" sz="1200" b="1" i="0" u="none" strike="noStrike" cap="none" dirty="0">
                <a:solidFill>
                  <a:srgbClr val="292929"/>
                </a:solidFill>
                <a:latin typeface="Arial"/>
                <a:ea typeface="Arial"/>
                <a:cs typeface="Arial"/>
                <a:sym typeface="Arial"/>
              </a:rPr>
              <a:t>helping out please see</a:t>
            </a:r>
            <a:endParaRPr dirty="0"/>
          </a:p>
          <a:p>
            <a:pPr marL="0" marR="0" lvl="0" indent="0" algn="ctr" rtl="0">
              <a:lnSpc>
                <a:spcPct val="100000"/>
              </a:lnSpc>
              <a:spcBef>
                <a:spcPts val="0"/>
              </a:spcBef>
              <a:spcAft>
                <a:spcPts val="0"/>
              </a:spcAft>
              <a:buClr>
                <a:srgbClr val="292929"/>
              </a:buClr>
              <a:buSzPts val="1200"/>
              <a:buFont typeface="Arial"/>
              <a:buNone/>
            </a:pPr>
            <a:r>
              <a:rPr lang="en-GB" sz="1200" b="1" i="0" u="none" strike="noStrike" cap="none" dirty="0">
                <a:solidFill>
                  <a:srgbClr val="292929"/>
                </a:solidFill>
                <a:latin typeface="Arial"/>
                <a:ea typeface="Arial"/>
                <a:cs typeface="Arial"/>
                <a:sym typeface="Arial"/>
              </a:rPr>
              <a:t>Mike Goodwin(sailing school </a:t>
            </a:r>
            <a:r>
              <a:rPr lang="en-GB" sz="1200" b="1" dirty="0">
                <a:solidFill>
                  <a:srgbClr val="292929"/>
                </a:solidFill>
              </a:rPr>
              <a:t>P</a:t>
            </a:r>
            <a:r>
              <a:rPr lang="en-GB" sz="1200" b="1" i="0" u="none" strike="noStrike" cap="none" dirty="0">
                <a:solidFill>
                  <a:srgbClr val="292929"/>
                </a:solidFill>
                <a:latin typeface="Arial"/>
                <a:ea typeface="Arial"/>
                <a:cs typeface="Arial"/>
                <a:sym typeface="Arial"/>
              </a:rPr>
              <a:t>rinciple), Ben Ratcliffe, Ian Turrell, or Paul Cornish</a:t>
            </a:r>
            <a:endParaRPr dirty="0"/>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pic>
        <p:nvPicPr>
          <p:cNvPr id="244" name="Google Shape;244;p34"/>
          <p:cNvPicPr preferRelativeResize="0"/>
          <p:nvPr/>
        </p:nvPicPr>
        <p:blipFill rotWithShape="1">
          <a:blip r:embed="rId3">
            <a:alphaModFix/>
          </a:blip>
          <a:srcRect/>
          <a:stretch/>
        </p:blipFill>
        <p:spPr>
          <a:xfrm>
            <a:off x="1931466" y="4931965"/>
            <a:ext cx="1464718" cy="1918360"/>
          </a:xfrm>
          <a:prstGeom prst="rect">
            <a:avLst/>
          </a:prstGeom>
          <a:noFill/>
          <a:ln>
            <a:noFill/>
          </a:ln>
        </p:spPr>
      </p:pic>
      <p:sp>
        <p:nvSpPr>
          <p:cNvPr id="245" name="Google Shape;245;p34"/>
          <p:cNvSpPr txBox="1"/>
          <p:nvPr/>
        </p:nvSpPr>
        <p:spPr>
          <a:xfrm>
            <a:off x="1115540" y="997345"/>
            <a:ext cx="3312368"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dirty="0">
                <a:solidFill>
                  <a:schemeClr val="dk1"/>
                </a:solidFill>
                <a:latin typeface="Impact"/>
                <a:ea typeface="Impact"/>
                <a:cs typeface="Impact"/>
                <a:sym typeface="Impact"/>
              </a:rPr>
              <a:t>Saturday Club</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9"/>
        <p:cNvGrpSpPr/>
        <p:nvPr/>
      </p:nvGrpSpPr>
      <p:grpSpPr>
        <a:xfrm>
          <a:off x="0" y="0"/>
          <a:ext cx="0" cy="0"/>
          <a:chOff x="0" y="0"/>
          <a:chExt cx="0" cy="0"/>
        </a:xfrm>
      </p:grpSpPr>
      <p:sp>
        <p:nvSpPr>
          <p:cNvPr id="250" name="Google Shape;250;p35"/>
          <p:cNvSpPr txBox="1"/>
          <p:nvPr/>
        </p:nvSpPr>
        <p:spPr>
          <a:xfrm>
            <a:off x="594518" y="179437"/>
            <a:ext cx="4138613" cy="34290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SWSC Sailing Programme 202</a:t>
            </a:r>
            <a:r>
              <a:rPr lang="en-GB" sz="1900" b="1" dirty="0"/>
              <a:t>5</a:t>
            </a:r>
            <a:endParaRPr sz="1900" b="1"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Calibri"/>
              <a:buNone/>
            </a:pPr>
            <a:endParaRPr sz="1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52" name="Google Shape;252;p35"/>
          <p:cNvSpPr txBox="1">
            <a:spLocks noGrp="1"/>
          </p:cNvSpPr>
          <p:nvPr>
            <p:ph type="sldNum" idx="12"/>
          </p:nvPr>
        </p:nvSpPr>
        <p:spPr>
          <a:xfrm>
            <a:off x="4492789" y="7037338"/>
            <a:ext cx="48068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16</a:t>
            </a:fld>
            <a:endParaRPr>
              <a:latin typeface="Arial"/>
              <a:ea typeface="Arial"/>
              <a:cs typeface="Arial"/>
              <a:sym typeface="Arial"/>
            </a:endParaRPr>
          </a:p>
        </p:txBody>
      </p:sp>
      <p:graphicFrame>
        <p:nvGraphicFramePr>
          <p:cNvPr id="2" name="Table 1">
            <a:extLst>
              <a:ext uri="{FF2B5EF4-FFF2-40B4-BE49-F238E27FC236}">
                <a16:creationId xmlns:a16="http://schemas.microsoft.com/office/drawing/2014/main" id="{B41DF0CA-E51B-99D5-34F6-8CCB93BF411A}"/>
              </a:ext>
            </a:extLst>
          </p:cNvPr>
          <p:cNvGraphicFramePr>
            <a:graphicFrameLocks noGrp="1"/>
          </p:cNvGraphicFramePr>
          <p:nvPr>
            <p:extLst>
              <p:ext uri="{D42A27DB-BD31-4B8C-83A1-F6EECF244321}">
                <p14:modId xmlns:p14="http://schemas.microsoft.com/office/powerpoint/2010/main" val="4048609856"/>
              </p:ext>
            </p:extLst>
          </p:nvPr>
        </p:nvGraphicFramePr>
        <p:xfrm>
          <a:off x="170858" y="966280"/>
          <a:ext cx="5156792" cy="5831471"/>
        </p:xfrm>
        <a:graphic>
          <a:graphicData uri="http://schemas.openxmlformats.org/drawingml/2006/table">
            <a:tbl>
              <a:tblPr/>
              <a:tblGrid>
                <a:gridCol w="1708053">
                  <a:extLst>
                    <a:ext uri="{9D8B030D-6E8A-4147-A177-3AD203B41FA5}">
                      <a16:colId xmlns:a16="http://schemas.microsoft.com/office/drawing/2014/main" val="2921240753"/>
                    </a:ext>
                  </a:extLst>
                </a:gridCol>
                <a:gridCol w="630999">
                  <a:extLst>
                    <a:ext uri="{9D8B030D-6E8A-4147-A177-3AD203B41FA5}">
                      <a16:colId xmlns:a16="http://schemas.microsoft.com/office/drawing/2014/main" val="45250369"/>
                    </a:ext>
                  </a:extLst>
                </a:gridCol>
                <a:gridCol w="460255">
                  <a:extLst>
                    <a:ext uri="{9D8B030D-6E8A-4147-A177-3AD203B41FA5}">
                      <a16:colId xmlns:a16="http://schemas.microsoft.com/office/drawing/2014/main" val="2007995649"/>
                    </a:ext>
                  </a:extLst>
                </a:gridCol>
                <a:gridCol w="319039">
                  <a:extLst>
                    <a:ext uri="{9D8B030D-6E8A-4147-A177-3AD203B41FA5}">
                      <a16:colId xmlns:a16="http://schemas.microsoft.com/office/drawing/2014/main" val="2555846141"/>
                    </a:ext>
                  </a:extLst>
                </a:gridCol>
                <a:gridCol w="493996">
                  <a:extLst>
                    <a:ext uri="{9D8B030D-6E8A-4147-A177-3AD203B41FA5}">
                      <a16:colId xmlns:a16="http://schemas.microsoft.com/office/drawing/2014/main" val="2329857576"/>
                    </a:ext>
                  </a:extLst>
                </a:gridCol>
                <a:gridCol w="576328">
                  <a:extLst>
                    <a:ext uri="{9D8B030D-6E8A-4147-A177-3AD203B41FA5}">
                      <a16:colId xmlns:a16="http://schemas.microsoft.com/office/drawing/2014/main" val="697450871"/>
                    </a:ext>
                  </a:extLst>
                </a:gridCol>
                <a:gridCol w="968122">
                  <a:extLst>
                    <a:ext uri="{9D8B030D-6E8A-4147-A177-3AD203B41FA5}">
                      <a16:colId xmlns:a16="http://schemas.microsoft.com/office/drawing/2014/main" val="1532843540"/>
                    </a:ext>
                  </a:extLst>
                </a:gridCol>
              </a:tblGrid>
              <a:tr h="121695">
                <a:tc>
                  <a:txBody>
                    <a:bodyPr/>
                    <a:lstStyle/>
                    <a:p>
                      <a:pPr algn="l" rtl="0" fontAlgn="t"/>
                      <a:r>
                        <a:rPr lang="en-GB" sz="900" b="1" i="0" u="none" strike="noStrike">
                          <a:solidFill>
                            <a:srgbClr val="000000"/>
                          </a:solidFill>
                          <a:effectLst/>
                          <a:latin typeface="+mn-lt"/>
                        </a:rPr>
                        <a:t>Warm Up &amp; Holiday Series </a:t>
                      </a:r>
                    </a:p>
                  </a:txBody>
                  <a:tcPr marL="5071" marR="5071" marT="5071" marB="0">
                    <a:lnL>
                      <a:noFill/>
                    </a:lnL>
                    <a:lnR>
                      <a:noFill/>
                    </a:lnR>
                    <a:lnT>
                      <a:noFill/>
                    </a:lnT>
                    <a:lnB>
                      <a:noFill/>
                    </a:lnB>
                    <a:noFill/>
                  </a:tcPr>
                </a:tc>
                <a:tc>
                  <a:txBody>
                    <a:bodyPr/>
                    <a:lstStyle/>
                    <a:p>
                      <a:pPr algn="l" rtl="0" fontAlgn="t"/>
                      <a:endParaRPr lang="en-GB" sz="600" b="1" i="0" u="none" strike="noStrike">
                        <a:solidFill>
                          <a:srgbClr val="000000"/>
                        </a:solidFill>
                        <a:effectLst/>
                        <a:latin typeface="Arial" panose="020B0604020202020204" pitchFamily="34" charset="0"/>
                      </a:endParaRPr>
                    </a:p>
                  </a:txBody>
                  <a:tcPr marL="5071" marR="5071" marT="5071" marB="0">
                    <a:lnL>
                      <a:noFill/>
                    </a:lnL>
                    <a:lnR>
                      <a:noFill/>
                    </a:lnR>
                    <a:lnT>
                      <a:noFill/>
                    </a:lnT>
                    <a:lnB>
                      <a:noFill/>
                    </a:lnB>
                    <a:noFill/>
                  </a:tcPr>
                </a:tc>
                <a:tc>
                  <a:txBody>
                    <a:bodyPr/>
                    <a:lstStyle/>
                    <a:p>
                      <a:pPr algn="l" rtl="0" fontAlgn="t"/>
                      <a:r>
                        <a:rPr lang="en-GB" sz="900" b="1" i="0" u="none" strike="noStrike">
                          <a:solidFill>
                            <a:srgbClr val="000000"/>
                          </a:solidFill>
                          <a:effectLst/>
                          <a:latin typeface="Arial" panose="020B0604020202020204" pitchFamily="34" charset="0"/>
                        </a:rPr>
                        <a:t>Date</a:t>
                      </a: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Arial" panose="020B0604020202020204" pitchFamily="34" charset="0"/>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Arial" panose="020B0604020202020204" pitchFamily="34" charset="0"/>
                      </a:endParaRPr>
                    </a:p>
                  </a:txBody>
                  <a:tcPr marL="5071" marR="5071" marT="5071" marB="0">
                    <a:lnL>
                      <a:noFill/>
                    </a:lnL>
                    <a:lnR>
                      <a:noFill/>
                    </a:lnR>
                    <a:lnT>
                      <a:noFill/>
                    </a:lnT>
                    <a:lnB>
                      <a:noFill/>
                    </a:lnB>
                    <a:noFill/>
                  </a:tcPr>
                </a:tc>
                <a:tc>
                  <a:txBody>
                    <a:bodyPr/>
                    <a:lstStyle/>
                    <a:p>
                      <a:pPr algn="l" rtl="0" fontAlgn="t"/>
                      <a:r>
                        <a:rPr lang="en-GB" sz="900" b="1" i="0" u="none" strike="noStrike">
                          <a:solidFill>
                            <a:srgbClr val="000000"/>
                          </a:solidFill>
                          <a:effectLst/>
                          <a:latin typeface="Arial" panose="020B0604020202020204" pitchFamily="34" charset="0"/>
                        </a:rPr>
                        <a:t>Races</a:t>
                      </a:r>
                    </a:p>
                  </a:txBody>
                  <a:tcPr marL="5071" marR="5071" marT="5071" marB="0">
                    <a:lnL>
                      <a:noFill/>
                    </a:lnL>
                    <a:lnR>
                      <a:noFill/>
                    </a:lnR>
                    <a:lnT>
                      <a:noFill/>
                    </a:lnT>
                    <a:lnB>
                      <a:noFill/>
                    </a:lnB>
                    <a:noFill/>
                  </a:tcPr>
                </a:tc>
                <a:tc>
                  <a:txBody>
                    <a:bodyPr/>
                    <a:lstStyle/>
                    <a:p>
                      <a:pPr algn="l" rtl="0" fontAlgn="t"/>
                      <a:r>
                        <a:rPr lang="en-GB" sz="900" b="1" i="0" u="none" strike="noStrike">
                          <a:solidFill>
                            <a:srgbClr val="000000"/>
                          </a:solidFill>
                          <a:effectLst/>
                          <a:latin typeface="Arial" panose="020B0604020202020204" pitchFamily="34" charset="0"/>
                        </a:rPr>
                        <a:t>League Event</a:t>
                      </a:r>
                    </a:p>
                  </a:txBody>
                  <a:tcPr marL="5071" marR="5071" marT="5071" marB="0">
                    <a:lnL>
                      <a:noFill/>
                    </a:lnL>
                    <a:lnR>
                      <a:noFill/>
                    </a:lnR>
                    <a:lnT>
                      <a:noFill/>
                    </a:lnT>
                    <a:lnB>
                      <a:noFill/>
                    </a:lnB>
                    <a:noFill/>
                  </a:tcPr>
                </a:tc>
                <a:extLst>
                  <a:ext uri="{0D108BD9-81ED-4DB2-BD59-A6C34878D82A}">
                    <a16:rowId xmlns:a16="http://schemas.microsoft.com/office/drawing/2014/main" val="1768174531"/>
                  </a:ext>
                </a:extLst>
              </a:tr>
              <a:tr h="121695">
                <a:tc>
                  <a:txBody>
                    <a:bodyPr/>
                    <a:lstStyle/>
                    <a:p>
                      <a:pPr algn="l" rtl="0" fontAlgn="t"/>
                      <a:r>
                        <a:rPr lang="en-GB" sz="900" b="0" i="0" u="none" strike="noStrike">
                          <a:solidFill>
                            <a:srgbClr val="000000"/>
                          </a:solidFill>
                          <a:effectLst/>
                          <a:latin typeface="+mn-lt"/>
                        </a:rPr>
                        <a:t>Warm Up Series</a:t>
                      </a:r>
                    </a:p>
                  </a:txBody>
                  <a:tcPr marL="5071" marR="5071" marT="5071" marB="0">
                    <a:lnL>
                      <a:noFill/>
                    </a:lnL>
                    <a:lnR>
                      <a:noFill/>
                    </a:lnR>
                    <a:lnT>
                      <a:noFill/>
                    </a:lnT>
                    <a:lnB>
                      <a:noFill/>
                    </a:lnB>
                    <a:noFill/>
                  </a:tcPr>
                </a:tc>
                <a:tc>
                  <a:txBody>
                    <a:bodyPr/>
                    <a:lstStyle/>
                    <a:p>
                      <a:pPr algn="l" rtl="0" fontAlgn="t"/>
                      <a:endParaRPr lang="en-GB" sz="600" b="0" i="0" u="none" strike="noStrike">
                        <a:solidFill>
                          <a:srgbClr val="000000"/>
                        </a:solidFill>
                        <a:effectLst/>
                        <a:latin typeface="Arial" panose="020B0604020202020204" pitchFamily="34" charset="0"/>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Arial" panose="020B0604020202020204" pitchFamily="34" charset="0"/>
                        </a:rPr>
                        <a:t>09-Mar</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Arial" panose="020B0604020202020204" pitchFamily="34" charset="0"/>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Arial" panose="020B0604020202020204" pitchFamily="34" charset="0"/>
                        </a:rPr>
                        <a:t>06-Apr</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Arial" panose="020B0604020202020204" pitchFamily="34" charset="0"/>
                        </a:rPr>
                        <a:t>4 from 8</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Arial" panose="020B0604020202020204" pitchFamily="34" charset="0"/>
                        </a:rPr>
                        <a:t>1</a:t>
                      </a:r>
                    </a:p>
                  </a:txBody>
                  <a:tcPr marL="5071" marR="5071" marT="5071" marB="0">
                    <a:lnL>
                      <a:noFill/>
                    </a:lnL>
                    <a:lnR>
                      <a:noFill/>
                    </a:lnR>
                    <a:lnT>
                      <a:noFill/>
                    </a:lnT>
                    <a:lnB>
                      <a:noFill/>
                    </a:lnB>
                    <a:noFill/>
                  </a:tcPr>
                </a:tc>
                <a:extLst>
                  <a:ext uri="{0D108BD9-81ED-4DB2-BD59-A6C34878D82A}">
                    <a16:rowId xmlns:a16="http://schemas.microsoft.com/office/drawing/2014/main" val="3570254243"/>
                  </a:ext>
                </a:extLst>
              </a:tr>
              <a:tr h="121695">
                <a:tc>
                  <a:txBody>
                    <a:bodyPr/>
                    <a:lstStyle/>
                    <a:p>
                      <a:pPr algn="l" rtl="0" fontAlgn="t"/>
                      <a:r>
                        <a:rPr lang="en-GB" sz="900" b="0" i="0" u="none" strike="noStrike">
                          <a:solidFill>
                            <a:srgbClr val="000000"/>
                          </a:solidFill>
                          <a:effectLst/>
                          <a:latin typeface="+mn-lt"/>
                        </a:rPr>
                        <a:t>Easter Series</a:t>
                      </a:r>
                    </a:p>
                  </a:txBody>
                  <a:tcPr marL="5071" marR="5071" marT="5071" marB="0">
                    <a:lnL>
                      <a:noFill/>
                    </a:lnL>
                    <a:lnR>
                      <a:noFill/>
                    </a:lnR>
                    <a:lnT>
                      <a:noFill/>
                    </a:lnT>
                    <a:lnB>
                      <a:noFill/>
                    </a:lnB>
                    <a:noFill/>
                  </a:tcPr>
                </a:tc>
                <a:tc>
                  <a:txBody>
                    <a:bodyPr/>
                    <a:lstStyle/>
                    <a:p>
                      <a:pPr algn="l" rtl="0" fontAlgn="t"/>
                      <a:endParaRPr lang="en-GB" sz="600" b="0" i="0" u="none" strike="noStrike">
                        <a:solidFill>
                          <a:srgbClr val="000000"/>
                        </a:solidFill>
                        <a:effectLst/>
                        <a:latin typeface="Arial" panose="020B0604020202020204" pitchFamily="34" charset="0"/>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Arial" panose="020B0604020202020204" pitchFamily="34" charset="0"/>
                        </a:rPr>
                        <a:t>20-Apr</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Arial" panose="020B0604020202020204" pitchFamily="34" charset="0"/>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Arial" panose="020B0604020202020204" pitchFamily="34" charset="0"/>
                        </a:rPr>
                        <a:t>21-Apr</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Arial" panose="020B0604020202020204" pitchFamily="34" charset="0"/>
                        </a:rPr>
                        <a:t>3 from 6</a:t>
                      </a:r>
                    </a:p>
                  </a:txBody>
                  <a:tcPr marL="5071" marR="5071" marT="5071" marB="0">
                    <a:lnL>
                      <a:noFill/>
                    </a:lnL>
                    <a:lnR>
                      <a:noFill/>
                    </a:lnR>
                    <a:lnT>
                      <a:noFill/>
                    </a:lnT>
                    <a:lnB>
                      <a:noFill/>
                    </a:lnB>
                    <a:noFill/>
                  </a:tcPr>
                </a:tc>
                <a:tc>
                  <a:txBody>
                    <a:bodyPr/>
                    <a:lstStyle/>
                    <a:p>
                      <a:pPr algn="ctr" rtl="0" fontAlgn="t"/>
                      <a:r>
                        <a:rPr lang="en-GB" sz="900" b="0" i="0" u="none" strike="noStrike" dirty="0">
                          <a:solidFill>
                            <a:srgbClr val="000000"/>
                          </a:solidFill>
                          <a:effectLst/>
                          <a:latin typeface="Arial" panose="020B0604020202020204" pitchFamily="34" charset="0"/>
                        </a:rPr>
                        <a:t>2</a:t>
                      </a:r>
                    </a:p>
                  </a:txBody>
                  <a:tcPr marL="5071" marR="5071" marT="5071" marB="0">
                    <a:lnL>
                      <a:noFill/>
                    </a:lnL>
                    <a:lnR>
                      <a:noFill/>
                    </a:lnR>
                    <a:lnT>
                      <a:noFill/>
                    </a:lnT>
                    <a:lnB>
                      <a:noFill/>
                    </a:lnB>
                    <a:noFill/>
                  </a:tcPr>
                </a:tc>
                <a:extLst>
                  <a:ext uri="{0D108BD9-81ED-4DB2-BD59-A6C34878D82A}">
                    <a16:rowId xmlns:a16="http://schemas.microsoft.com/office/drawing/2014/main" val="2441321353"/>
                  </a:ext>
                </a:extLst>
              </a:tr>
              <a:tr h="121695">
                <a:tc>
                  <a:txBody>
                    <a:bodyPr/>
                    <a:lstStyle/>
                    <a:p>
                      <a:pPr algn="l" rtl="0" fontAlgn="t"/>
                      <a:r>
                        <a:rPr lang="en-GB" sz="900" b="0" i="0" u="none" strike="noStrike" dirty="0">
                          <a:solidFill>
                            <a:srgbClr val="000000"/>
                          </a:solidFill>
                          <a:effectLst/>
                          <a:latin typeface="+mn-lt"/>
                        </a:rPr>
                        <a:t>Spring Bank Series</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25-May</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26-May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3 from 6</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3</a:t>
                      </a:r>
                    </a:p>
                  </a:txBody>
                  <a:tcPr marL="5071" marR="5071" marT="5071" marB="0">
                    <a:lnL>
                      <a:noFill/>
                    </a:lnL>
                    <a:lnR>
                      <a:noFill/>
                    </a:lnR>
                    <a:lnT>
                      <a:noFill/>
                    </a:lnT>
                    <a:lnB>
                      <a:noFill/>
                    </a:lnB>
                    <a:noFill/>
                  </a:tcPr>
                </a:tc>
                <a:extLst>
                  <a:ext uri="{0D108BD9-81ED-4DB2-BD59-A6C34878D82A}">
                    <a16:rowId xmlns:a16="http://schemas.microsoft.com/office/drawing/2014/main" val="3681907448"/>
                  </a:ext>
                </a:extLst>
              </a:tr>
              <a:tr h="121695">
                <a:tc>
                  <a:txBody>
                    <a:bodyPr/>
                    <a:lstStyle/>
                    <a:p>
                      <a:pPr algn="l"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ctr"/>
                      <a:endParaRPr lang="en-GB" sz="900" b="0" i="0" u="none" strike="noStrike">
                        <a:solidFill>
                          <a:srgbClr val="000000"/>
                        </a:solidFill>
                        <a:effectLst/>
                        <a:latin typeface="+mn-lt"/>
                      </a:endParaRPr>
                    </a:p>
                  </a:txBody>
                  <a:tcPr marL="5071" marR="5071" marT="5071" marB="0" anchor="ctr">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3131730453"/>
                  </a:ext>
                </a:extLst>
              </a:tr>
              <a:tr h="121695">
                <a:tc>
                  <a:txBody>
                    <a:bodyPr/>
                    <a:lstStyle/>
                    <a:p>
                      <a:pPr algn="l" rtl="0" fontAlgn="t"/>
                      <a:r>
                        <a:rPr lang="en-GB" sz="900" b="1" i="0" u="none" strike="noStrike" dirty="0">
                          <a:solidFill>
                            <a:srgbClr val="000000"/>
                          </a:solidFill>
                          <a:effectLst/>
                          <a:latin typeface="+mn-lt"/>
                        </a:rPr>
                        <a:t>Sunday Series  </a:t>
                      </a: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ctr"/>
                      <a:endParaRPr lang="en-GB" sz="900" b="1" i="0" u="none" strike="noStrike">
                        <a:solidFill>
                          <a:srgbClr val="000000"/>
                        </a:solidFill>
                        <a:effectLst/>
                        <a:latin typeface="+mn-lt"/>
                      </a:endParaRPr>
                    </a:p>
                  </a:txBody>
                  <a:tcPr marL="5071" marR="5071" marT="5071" marB="0" anchor="ctr">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151509528"/>
                  </a:ext>
                </a:extLst>
              </a:tr>
              <a:tr h="121695">
                <a:tc>
                  <a:txBody>
                    <a:bodyPr/>
                    <a:lstStyle/>
                    <a:p>
                      <a:pPr algn="l" rtl="0" fontAlgn="t"/>
                      <a:r>
                        <a:rPr lang="en-GB" sz="900" b="0" i="0" u="none" strike="noStrike" dirty="0">
                          <a:solidFill>
                            <a:srgbClr val="000000"/>
                          </a:solidFill>
                          <a:effectLst/>
                          <a:latin typeface="+mn-lt"/>
                        </a:rPr>
                        <a:t>Spring Fleet</a:t>
                      </a:r>
                    </a:p>
                  </a:txBody>
                  <a:tcPr marL="5071" marR="5071" marT="5071" marB="0">
                    <a:lnL>
                      <a:noFill/>
                    </a:lnL>
                    <a:lnR>
                      <a:noFill/>
                    </a:lnR>
                    <a:lnT>
                      <a:noFill/>
                    </a:lnT>
                    <a:lnB>
                      <a:noFill/>
                    </a:lnB>
                    <a:noFill/>
                  </a:tcPr>
                </a:tc>
                <a:tc>
                  <a:txBody>
                    <a:bodyPr/>
                    <a:lstStyle/>
                    <a:p>
                      <a:pPr algn="l"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20-Apr</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08-Jun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8 from 15</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4</a:t>
                      </a:r>
                    </a:p>
                  </a:txBody>
                  <a:tcPr marL="5071" marR="5071" marT="5071" marB="0">
                    <a:lnL>
                      <a:noFill/>
                    </a:lnL>
                    <a:lnR>
                      <a:noFill/>
                    </a:lnR>
                    <a:lnT>
                      <a:noFill/>
                    </a:lnT>
                    <a:lnB>
                      <a:noFill/>
                    </a:lnB>
                    <a:noFill/>
                  </a:tcPr>
                </a:tc>
                <a:extLst>
                  <a:ext uri="{0D108BD9-81ED-4DB2-BD59-A6C34878D82A}">
                    <a16:rowId xmlns:a16="http://schemas.microsoft.com/office/drawing/2014/main" val="3273322160"/>
                  </a:ext>
                </a:extLst>
              </a:tr>
              <a:tr h="121695">
                <a:tc>
                  <a:txBody>
                    <a:bodyPr/>
                    <a:lstStyle/>
                    <a:p>
                      <a:pPr algn="l" rtl="0" fontAlgn="t"/>
                      <a:r>
                        <a:rPr lang="en-GB" sz="900" b="0" i="0" u="none" strike="noStrike">
                          <a:solidFill>
                            <a:srgbClr val="000000"/>
                          </a:solidFill>
                          <a:effectLst/>
                          <a:latin typeface="+mn-lt"/>
                        </a:rPr>
                        <a:t>Summer Sunday Series</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dirty="0">
                          <a:solidFill>
                            <a:srgbClr val="000000"/>
                          </a:solidFill>
                          <a:effectLst/>
                          <a:latin typeface="+mn-lt"/>
                        </a:rPr>
                        <a:t>29-Jun</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03-Aug</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8 from 15</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5</a:t>
                      </a:r>
                    </a:p>
                  </a:txBody>
                  <a:tcPr marL="5071" marR="5071" marT="5071" marB="0">
                    <a:lnL>
                      <a:noFill/>
                    </a:lnL>
                    <a:lnR>
                      <a:noFill/>
                    </a:lnR>
                    <a:lnT>
                      <a:noFill/>
                    </a:lnT>
                    <a:lnB>
                      <a:noFill/>
                    </a:lnB>
                    <a:noFill/>
                  </a:tcPr>
                </a:tc>
                <a:extLst>
                  <a:ext uri="{0D108BD9-81ED-4DB2-BD59-A6C34878D82A}">
                    <a16:rowId xmlns:a16="http://schemas.microsoft.com/office/drawing/2014/main" val="887302742"/>
                  </a:ext>
                </a:extLst>
              </a:tr>
              <a:tr h="121695">
                <a:tc>
                  <a:txBody>
                    <a:bodyPr/>
                    <a:lstStyle/>
                    <a:p>
                      <a:pPr algn="l" rtl="0" fontAlgn="t"/>
                      <a:r>
                        <a:rPr lang="en-GB" sz="900" b="0" i="0" u="none" strike="noStrike" dirty="0">
                          <a:solidFill>
                            <a:srgbClr val="000000"/>
                          </a:solidFill>
                          <a:effectLst/>
                          <a:latin typeface="+mn-lt"/>
                        </a:rPr>
                        <a:t>Autumn Series</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dirty="0">
                          <a:solidFill>
                            <a:srgbClr val="000000"/>
                          </a:solidFill>
                          <a:effectLst/>
                          <a:latin typeface="+mn-lt"/>
                        </a:rPr>
                        <a:t>07-Sep</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26-Oct</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8 from 15</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6</a:t>
                      </a:r>
                    </a:p>
                  </a:txBody>
                  <a:tcPr marL="5071" marR="5071" marT="5071" marB="0">
                    <a:lnL>
                      <a:noFill/>
                    </a:lnL>
                    <a:lnR>
                      <a:noFill/>
                    </a:lnR>
                    <a:lnT>
                      <a:noFill/>
                    </a:lnT>
                    <a:lnB>
                      <a:noFill/>
                    </a:lnB>
                    <a:noFill/>
                  </a:tcPr>
                </a:tc>
                <a:extLst>
                  <a:ext uri="{0D108BD9-81ED-4DB2-BD59-A6C34878D82A}">
                    <a16:rowId xmlns:a16="http://schemas.microsoft.com/office/drawing/2014/main" val="1538062917"/>
                  </a:ext>
                </a:extLst>
              </a:tr>
              <a:tr h="121695">
                <a:tc>
                  <a:txBody>
                    <a:bodyPr/>
                    <a:lstStyle/>
                    <a:p>
                      <a:pPr algn="l" rtl="0" fontAlgn="t"/>
                      <a:r>
                        <a:rPr lang="en-GB" sz="900" b="0" i="0" u="none" strike="noStrike">
                          <a:solidFill>
                            <a:srgbClr val="000000"/>
                          </a:solidFill>
                          <a:effectLst/>
                          <a:latin typeface="+mn-lt"/>
                        </a:rPr>
                        <a:t>Frostbite</a:t>
                      </a:r>
                    </a:p>
                  </a:txBody>
                  <a:tcPr marL="5071" marR="5071" marT="5071" marB="0">
                    <a:lnL>
                      <a:noFill/>
                    </a:lnL>
                    <a:lnR>
                      <a:noFill/>
                    </a:lnR>
                    <a:lnT>
                      <a:noFill/>
                    </a:lnT>
                    <a:lnB>
                      <a:noFill/>
                    </a:lnB>
                    <a:noFill/>
                  </a:tcPr>
                </a:tc>
                <a:tc>
                  <a:txBody>
                    <a:bodyPr/>
                    <a:lstStyle/>
                    <a:p>
                      <a:pPr algn="l"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09-Nov</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07-Dec</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6 from 10</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7</a:t>
                      </a:r>
                    </a:p>
                  </a:txBody>
                  <a:tcPr marL="5071" marR="5071" marT="5071" marB="0">
                    <a:lnL>
                      <a:noFill/>
                    </a:lnL>
                    <a:lnR>
                      <a:noFill/>
                    </a:lnR>
                    <a:lnT>
                      <a:noFill/>
                    </a:lnT>
                    <a:lnB>
                      <a:noFill/>
                    </a:lnB>
                    <a:noFill/>
                  </a:tcPr>
                </a:tc>
                <a:extLst>
                  <a:ext uri="{0D108BD9-81ED-4DB2-BD59-A6C34878D82A}">
                    <a16:rowId xmlns:a16="http://schemas.microsoft.com/office/drawing/2014/main" val="2111666853"/>
                  </a:ext>
                </a:extLst>
              </a:tr>
              <a:tr h="121695">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ctr"/>
                      <a:endParaRPr lang="en-GB" sz="900" b="0" i="0" u="none" strike="noStrike">
                        <a:solidFill>
                          <a:srgbClr val="000000"/>
                        </a:solidFill>
                        <a:effectLst/>
                        <a:latin typeface="+mn-lt"/>
                      </a:endParaRPr>
                    </a:p>
                  </a:txBody>
                  <a:tcPr marL="5071" marR="5071" marT="5071" marB="0" anchor="ctr">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4073098150"/>
                  </a:ext>
                </a:extLst>
              </a:tr>
              <a:tr h="121695">
                <a:tc>
                  <a:txBody>
                    <a:bodyPr/>
                    <a:lstStyle/>
                    <a:p>
                      <a:pPr algn="l" rtl="0" fontAlgn="t"/>
                      <a:r>
                        <a:rPr lang="en-GB" sz="900" b="1" i="0" u="none" strike="noStrike">
                          <a:solidFill>
                            <a:srgbClr val="000000"/>
                          </a:solidFill>
                          <a:effectLst/>
                          <a:latin typeface="+mn-lt"/>
                        </a:rPr>
                        <a:t>Wednesday Series  </a:t>
                      </a: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ctr"/>
                      <a:endParaRPr lang="en-GB" sz="900" b="1" i="0" u="none" strike="noStrike">
                        <a:solidFill>
                          <a:srgbClr val="000000"/>
                        </a:solidFill>
                        <a:effectLst/>
                        <a:latin typeface="+mn-lt"/>
                      </a:endParaRPr>
                    </a:p>
                  </a:txBody>
                  <a:tcPr marL="5071" marR="5071" marT="5071" marB="0" anchor="ctr">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2479167028"/>
                  </a:ext>
                </a:extLst>
              </a:tr>
              <a:tr h="121695">
                <a:tc>
                  <a:txBody>
                    <a:bodyPr/>
                    <a:lstStyle/>
                    <a:p>
                      <a:pPr algn="l" rtl="0" fontAlgn="t"/>
                      <a:r>
                        <a:rPr lang="en-GB" sz="900" b="0" i="0" u="none" strike="noStrike">
                          <a:solidFill>
                            <a:srgbClr val="000000"/>
                          </a:solidFill>
                          <a:effectLst/>
                          <a:latin typeface="+mn-lt"/>
                        </a:rPr>
                        <a:t>1st Wednesday Series</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02-Apr</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14-May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4 from 7</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8</a:t>
                      </a:r>
                    </a:p>
                  </a:txBody>
                  <a:tcPr marL="5071" marR="5071" marT="5071" marB="0">
                    <a:lnL>
                      <a:noFill/>
                    </a:lnL>
                    <a:lnR>
                      <a:noFill/>
                    </a:lnR>
                    <a:lnT>
                      <a:noFill/>
                    </a:lnT>
                    <a:lnB>
                      <a:noFill/>
                    </a:lnB>
                    <a:noFill/>
                  </a:tcPr>
                </a:tc>
                <a:extLst>
                  <a:ext uri="{0D108BD9-81ED-4DB2-BD59-A6C34878D82A}">
                    <a16:rowId xmlns:a16="http://schemas.microsoft.com/office/drawing/2014/main" val="1672858555"/>
                  </a:ext>
                </a:extLst>
              </a:tr>
              <a:tr h="121695">
                <a:tc>
                  <a:txBody>
                    <a:bodyPr/>
                    <a:lstStyle/>
                    <a:p>
                      <a:pPr algn="l" rtl="0" fontAlgn="t"/>
                      <a:r>
                        <a:rPr lang="en-GB" sz="900" b="0" i="0" u="none" strike="noStrike">
                          <a:solidFill>
                            <a:srgbClr val="000000"/>
                          </a:solidFill>
                          <a:effectLst/>
                          <a:latin typeface="+mn-lt"/>
                        </a:rPr>
                        <a:t>2nd Wednesday Series</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dirty="0">
                          <a:solidFill>
                            <a:srgbClr val="000000"/>
                          </a:solidFill>
                          <a:effectLst/>
                          <a:latin typeface="+mn-lt"/>
                        </a:rPr>
                        <a:t>21-May</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09-Jul</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4 from 7</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9</a:t>
                      </a:r>
                    </a:p>
                  </a:txBody>
                  <a:tcPr marL="5071" marR="5071" marT="5071" marB="0">
                    <a:lnL>
                      <a:noFill/>
                    </a:lnL>
                    <a:lnR>
                      <a:noFill/>
                    </a:lnR>
                    <a:lnT>
                      <a:noFill/>
                    </a:lnT>
                    <a:lnB>
                      <a:noFill/>
                    </a:lnB>
                    <a:noFill/>
                  </a:tcPr>
                </a:tc>
                <a:extLst>
                  <a:ext uri="{0D108BD9-81ED-4DB2-BD59-A6C34878D82A}">
                    <a16:rowId xmlns:a16="http://schemas.microsoft.com/office/drawing/2014/main" val="3620490950"/>
                  </a:ext>
                </a:extLst>
              </a:tr>
              <a:tr h="121695">
                <a:tc>
                  <a:txBody>
                    <a:bodyPr/>
                    <a:lstStyle/>
                    <a:p>
                      <a:pPr algn="l" rtl="0" fontAlgn="t"/>
                      <a:r>
                        <a:rPr lang="en-GB" sz="900" b="0" i="0" u="none" strike="noStrike">
                          <a:solidFill>
                            <a:srgbClr val="000000"/>
                          </a:solidFill>
                          <a:effectLst/>
                          <a:latin typeface="+mn-lt"/>
                        </a:rPr>
                        <a:t>3rd Wednesday Series</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16-Jul</a:t>
                      </a:r>
                    </a:p>
                  </a:txBody>
                  <a:tcPr marL="5071" marR="5071" marT="5071" marB="0">
                    <a:lnL>
                      <a:noFill/>
                    </a:lnL>
                    <a:lnR>
                      <a:noFill/>
                    </a:lnR>
                    <a:lnT>
                      <a:noFill/>
                    </a:lnT>
                    <a:lnB>
                      <a:noFill/>
                    </a:lnB>
                    <a:noFill/>
                  </a:tcPr>
                </a:tc>
                <a:tc>
                  <a:txBody>
                    <a:bodyPr/>
                    <a:lstStyle/>
                    <a:p>
                      <a:pPr algn="ctr" rtl="0" fontAlgn="ctr"/>
                      <a:r>
                        <a:rPr lang="en-GB" sz="900" b="0" i="0" u="none" strike="noStrike">
                          <a:solidFill>
                            <a:srgbClr val="000000"/>
                          </a:solidFill>
                          <a:effectLst/>
                          <a:latin typeface="+mn-lt"/>
                        </a:rPr>
                        <a:t>-</a:t>
                      </a:r>
                    </a:p>
                  </a:txBody>
                  <a:tcPr marL="5071" marR="5071" marT="5071" marB="0" anchor="ctr">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27-Aug</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4 from 7</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10</a:t>
                      </a:r>
                    </a:p>
                  </a:txBody>
                  <a:tcPr marL="5071" marR="5071" marT="5071" marB="0">
                    <a:lnL>
                      <a:noFill/>
                    </a:lnL>
                    <a:lnR>
                      <a:noFill/>
                    </a:lnR>
                    <a:lnT>
                      <a:noFill/>
                    </a:lnT>
                    <a:lnB>
                      <a:noFill/>
                    </a:lnB>
                    <a:noFill/>
                  </a:tcPr>
                </a:tc>
                <a:extLst>
                  <a:ext uri="{0D108BD9-81ED-4DB2-BD59-A6C34878D82A}">
                    <a16:rowId xmlns:a16="http://schemas.microsoft.com/office/drawing/2014/main" val="2536366255"/>
                  </a:ext>
                </a:extLst>
              </a:tr>
              <a:tr h="121695">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ctr"/>
                      <a:endParaRPr lang="en-GB" sz="900" b="0" i="0" u="none" strike="noStrike">
                        <a:solidFill>
                          <a:srgbClr val="000000"/>
                        </a:solidFill>
                        <a:effectLst/>
                        <a:latin typeface="+mn-lt"/>
                      </a:endParaRPr>
                    </a:p>
                  </a:txBody>
                  <a:tcPr marL="5071" marR="5071" marT="5071" marB="0" anchor="ctr">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1182388386"/>
                  </a:ext>
                </a:extLst>
              </a:tr>
              <a:tr h="121695">
                <a:tc>
                  <a:txBody>
                    <a:bodyPr/>
                    <a:lstStyle/>
                    <a:p>
                      <a:pPr algn="l" rtl="0" fontAlgn="t"/>
                      <a:r>
                        <a:rPr lang="en-GB" sz="900" b="1" i="0" u="none" strike="noStrike">
                          <a:solidFill>
                            <a:srgbClr val="000000"/>
                          </a:solidFill>
                          <a:effectLst/>
                          <a:latin typeface="+mn-lt"/>
                        </a:rPr>
                        <a:t>Trophy Days  </a:t>
                      </a: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dirty="0">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3140023800"/>
                  </a:ext>
                </a:extLst>
              </a:tr>
              <a:tr h="121695">
                <a:tc>
                  <a:txBody>
                    <a:bodyPr/>
                    <a:lstStyle/>
                    <a:p>
                      <a:pPr algn="l" rtl="0" fontAlgn="t"/>
                      <a:r>
                        <a:rPr lang="en-GB" sz="900" b="0" i="0" u="none" strike="noStrike">
                          <a:solidFill>
                            <a:srgbClr val="000000"/>
                          </a:solidFill>
                          <a:effectLst/>
                          <a:latin typeface="+mn-lt"/>
                        </a:rPr>
                        <a:t>Caretaker’s Cup</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13-Apr</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1</a:t>
                      </a:r>
                    </a:p>
                  </a:txBody>
                  <a:tcPr marL="5071" marR="5071" marT="5071" marB="0">
                    <a:lnL>
                      <a:noFill/>
                    </a:lnL>
                    <a:lnR>
                      <a:noFill/>
                    </a:lnR>
                    <a:lnT>
                      <a:noFill/>
                    </a:lnT>
                    <a:lnB>
                      <a:noFill/>
                    </a:lnB>
                    <a:noFill/>
                  </a:tcPr>
                </a:tc>
                <a:extLst>
                  <a:ext uri="{0D108BD9-81ED-4DB2-BD59-A6C34878D82A}">
                    <a16:rowId xmlns:a16="http://schemas.microsoft.com/office/drawing/2014/main" val="2008750854"/>
                  </a:ext>
                </a:extLst>
              </a:tr>
              <a:tr h="121695">
                <a:tc>
                  <a:txBody>
                    <a:bodyPr/>
                    <a:lstStyle/>
                    <a:p>
                      <a:pPr algn="l" rtl="0" fontAlgn="t"/>
                      <a:r>
                        <a:rPr lang="en-GB" sz="900" b="0" i="0" u="none" strike="noStrike">
                          <a:solidFill>
                            <a:srgbClr val="000000"/>
                          </a:solidFill>
                          <a:effectLst/>
                          <a:latin typeface="+mn-lt"/>
                        </a:rPr>
                        <a:t>Challenge Pursuit 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Monday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05-May</a:t>
                      </a:r>
                    </a:p>
                  </a:txBody>
                  <a:tcPr marL="5071" marR="5071" marT="5071" marB="0">
                    <a:lnL>
                      <a:noFill/>
                    </a:lnL>
                    <a:lnR>
                      <a:noFill/>
                    </a:lnR>
                    <a:lnT>
                      <a:noFill/>
                    </a:lnT>
                    <a:lnB>
                      <a:noFill/>
                    </a:lnB>
                    <a:noFill/>
                  </a:tcPr>
                </a:tc>
                <a:tc>
                  <a:txBody>
                    <a:bodyPr/>
                    <a:lstStyle/>
                    <a:p>
                      <a:pPr algn="l"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2</a:t>
                      </a:r>
                    </a:p>
                  </a:txBody>
                  <a:tcPr marL="5071" marR="5071" marT="5071" marB="0">
                    <a:lnL>
                      <a:noFill/>
                    </a:lnL>
                    <a:lnR>
                      <a:noFill/>
                    </a:lnR>
                    <a:lnT>
                      <a:noFill/>
                    </a:lnT>
                    <a:lnB>
                      <a:noFill/>
                    </a:lnB>
                    <a:noFill/>
                  </a:tcPr>
                </a:tc>
                <a:extLst>
                  <a:ext uri="{0D108BD9-81ED-4DB2-BD59-A6C34878D82A}">
                    <a16:rowId xmlns:a16="http://schemas.microsoft.com/office/drawing/2014/main" val="2677629501"/>
                  </a:ext>
                </a:extLst>
              </a:tr>
              <a:tr h="121695">
                <a:tc>
                  <a:txBody>
                    <a:bodyPr/>
                    <a:lstStyle/>
                    <a:p>
                      <a:pPr algn="l" rtl="0" fontAlgn="t"/>
                      <a:r>
                        <a:rPr lang="en-GB" sz="900" b="0" i="0" u="none" strike="noStrike">
                          <a:solidFill>
                            <a:srgbClr val="000000"/>
                          </a:solidFill>
                          <a:effectLst/>
                          <a:latin typeface="+mn-lt"/>
                        </a:rPr>
                        <a:t>Captain’s 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01-Jun</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3</a:t>
                      </a:r>
                    </a:p>
                  </a:txBody>
                  <a:tcPr marL="5071" marR="5071" marT="5071" marB="0">
                    <a:lnL>
                      <a:noFill/>
                    </a:lnL>
                    <a:lnR>
                      <a:noFill/>
                    </a:lnR>
                    <a:lnT>
                      <a:noFill/>
                    </a:lnT>
                    <a:lnB>
                      <a:noFill/>
                    </a:lnB>
                    <a:noFill/>
                  </a:tcPr>
                </a:tc>
                <a:extLst>
                  <a:ext uri="{0D108BD9-81ED-4DB2-BD59-A6C34878D82A}">
                    <a16:rowId xmlns:a16="http://schemas.microsoft.com/office/drawing/2014/main" val="2967586968"/>
                  </a:ext>
                </a:extLst>
              </a:tr>
              <a:tr h="121695">
                <a:tc>
                  <a:txBody>
                    <a:bodyPr/>
                    <a:lstStyle/>
                    <a:p>
                      <a:pPr algn="l" rtl="0" fontAlgn="t"/>
                      <a:r>
                        <a:rPr lang="en-GB" sz="900" b="0" i="0" u="none" strike="noStrike">
                          <a:solidFill>
                            <a:srgbClr val="000000"/>
                          </a:solidFill>
                          <a:effectLst/>
                          <a:latin typeface="+mn-lt"/>
                        </a:rPr>
                        <a:t>The Scammonden Cup</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07-Jun</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4</a:t>
                      </a:r>
                    </a:p>
                  </a:txBody>
                  <a:tcPr marL="5071" marR="5071" marT="5071" marB="0">
                    <a:lnL>
                      <a:noFill/>
                    </a:lnL>
                    <a:lnR>
                      <a:noFill/>
                    </a:lnR>
                    <a:lnT>
                      <a:noFill/>
                    </a:lnT>
                    <a:lnB>
                      <a:noFill/>
                    </a:lnB>
                    <a:noFill/>
                  </a:tcPr>
                </a:tc>
                <a:extLst>
                  <a:ext uri="{0D108BD9-81ED-4DB2-BD59-A6C34878D82A}">
                    <a16:rowId xmlns:a16="http://schemas.microsoft.com/office/drawing/2014/main" val="2539441097"/>
                  </a:ext>
                </a:extLst>
              </a:tr>
              <a:tr h="121695">
                <a:tc>
                  <a:txBody>
                    <a:bodyPr/>
                    <a:lstStyle/>
                    <a:p>
                      <a:pPr algn="l" rtl="0" fontAlgn="t"/>
                      <a:r>
                        <a:rPr lang="en-GB" sz="900" b="0" i="0" u="none" strike="noStrike">
                          <a:solidFill>
                            <a:srgbClr val="000000"/>
                          </a:solidFill>
                          <a:effectLst/>
                          <a:latin typeface="+mn-lt"/>
                        </a:rPr>
                        <a:t>Father’s 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15-Jun</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5</a:t>
                      </a:r>
                    </a:p>
                  </a:txBody>
                  <a:tcPr marL="5071" marR="5071" marT="5071" marB="0">
                    <a:lnL>
                      <a:noFill/>
                    </a:lnL>
                    <a:lnR>
                      <a:noFill/>
                    </a:lnR>
                    <a:lnT>
                      <a:noFill/>
                    </a:lnT>
                    <a:lnB>
                      <a:noFill/>
                    </a:lnB>
                    <a:noFill/>
                  </a:tcPr>
                </a:tc>
                <a:extLst>
                  <a:ext uri="{0D108BD9-81ED-4DB2-BD59-A6C34878D82A}">
                    <a16:rowId xmlns:a16="http://schemas.microsoft.com/office/drawing/2014/main" val="912027102"/>
                  </a:ext>
                </a:extLst>
              </a:tr>
              <a:tr h="121695">
                <a:tc>
                  <a:txBody>
                    <a:bodyPr/>
                    <a:lstStyle/>
                    <a:p>
                      <a:pPr algn="l" rtl="0" fontAlgn="t"/>
                      <a:r>
                        <a:rPr lang="en-GB" sz="900" b="0" i="0" u="none" strike="noStrike">
                          <a:solidFill>
                            <a:srgbClr val="000000"/>
                          </a:solidFill>
                          <a:effectLst/>
                          <a:latin typeface="+mn-lt"/>
                        </a:rPr>
                        <a:t>Mid-Summer Pursuit</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Wednesday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18-Jun</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6</a:t>
                      </a:r>
                    </a:p>
                  </a:txBody>
                  <a:tcPr marL="5071" marR="5071" marT="5071" marB="0">
                    <a:lnL>
                      <a:noFill/>
                    </a:lnL>
                    <a:lnR>
                      <a:noFill/>
                    </a:lnR>
                    <a:lnT>
                      <a:noFill/>
                    </a:lnT>
                    <a:lnB>
                      <a:noFill/>
                    </a:lnB>
                    <a:noFill/>
                  </a:tcPr>
                </a:tc>
                <a:extLst>
                  <a:ext uri="{0D108BD9-81ED-4DB2-BD59-A6C34878D82A}">
                    <a16:rowId xmlns:a16="http://schemas.microsoft.com/office/drawing/2014/main" val="2054124489"/>
                  </a:ext>
                </a:extLst>
              </a:tr>
              <a:tr h="121695">
                <a:tc>
                  <a:txBody>
                    <a:bodyPr/>
                    <a:lstStyle/>
                    <a:p>
                      <a:pPr algn="l" rtl="0" fontAlgn="t"/>
                      <a:r>
                        <a:rPr lang="en-GB" sz="900" b="0" i="0" u="none" strike="noStrike">
                          <a:solidFill>
                            <a:srgbClr val="000000"/>
                          </a:solidFill>
                          <a:effectLst/>
                          <a:latin typeface="+mn-lt"/>
                        </a:rPr>
                        <a:t>Team Racing</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22-Jun</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7</a:t>
                      </a:r>
                    </a:p>
                  </a:txBody>
                  <a:tcPr marL="5071" marR="5071" marT="5071" marB="0">
                    <a:lnL>
                      <a:noFill/>
                    </a:lnL>
                    <a:lnR>
                      <a:noFill/>
                    </a:lnR>
                    <a:lnT>
                      <a:noFill/>
                    </a:lnT>
                    <a:lnB>
                      <a:noFill/>
                    </a:lnB>
                    <a:noFill/>
                  </a:tcPr>
                </a:tc>
                <a:extLst>
                  <a:ext uri="{0D108BD9-81ED-4DB2-BD59-A6C34878D82A}">
                    <a16:rowId xmlns:a16="http://schemas.microsoft.com/office/drawing/2014/main" val="121847700"/>
                  </a:ext>
                </a:extLst>
              </a:tr>
              <a:tr h="121695">
                <a:tc>
                  <a:txBody>
                    <a:bodyPr/>
                    <a:lstStyle/>
                    <a:p>
                      <a:pPr algn="l" rtl="0" fontAlgn="t"/>
                      <a:r>
                        <a:rPr lang="en-GB" sz="900" b="0" i="0" u="none" strike="noStrike">
                          <a:solidFill>
                            <a:srgbClr val="000000"/>
                          </a:solidFill>
                          <a:effectLst/>
                          <a:latin typeface="+mn-lt"/>
                        </a:rPr>
                        <a:t>Ladies 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13-Jul</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dirty="0">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8</a:t>
                      </a:r>
                    </a:p>
                  </a:txBody>
                  <a:tcPr marL="5071" marR="5071" marT="5071" marB="0">
                    <a:lnL>
                      <a:noFill/>
                    </a:lnL>
                    <a:lnR>
                      <a:noFill/>
                    </a:lnR>
                    <a:lnT>
                      <a:noFill/>
                    </a:lnT>
                    <a:lnB>
                      <a:noFill/>
                    </a:lnB>
                    <a:noFill/>
                  </a:tcPr>
                </a:tc>
                <a:extLst>
                  <a:ext uri="{0D108BD9-81ED-4DB2-BD59-A6C34878D82A}">
                    <a16:rowId xmlns:a16="http://schemas.microsoft.com/office/drawing/2014/main" val="4233718384"/>
                  </a:ext>
                </a:extLst>
              </a:tr>
              <a:tr h="121695">
                <a:tc>
                  <a:txBody>
                    <a:bodyPr/>
                    <a:lstStyle/>
                    <a:p>
                      <a:pPr algn="l" rtl="0" fontAlgn="t"/>
                      <a:r>
                        <a:rPr lang="en-GB" sz="900" b="0" i="0" u="none" strike="noStrike">
                          <a:solidFill>
                            <a:srgbClr val="000000"/>
                          </a:solidFill>
                          <a:effectLst/>
                          <a:latin typeface="+mn-lt"/>
                        </a:rPr>
                        <a:t>President’s Cup</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10-Aug</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dirty="0">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9</a:t>
                      </a:r>
                    </a:p>
                  </a:txBody>
                  <a:tcPr marL="5071" marR="5071" marT="5071" marB="0">
                    <a:lnL>
                      <a:noFill/>
                    </a:lnL>
                    <a:lnR>
                      <a:noFill/>
                    </a:lnR>
                    <a:lnT>
                      <a:noFill/>
                    </a:lnT>
                    <a:lnB>
                      <a:noFill/>
                    </a:lnB>
                    <a:noFill/>
                  </a:tcPr>
                </a:tc>
                <a:extLst>
                  <a:ext uri="{0D108BD9-81ED-4DB2-BD59-A6C34878D82A}">
                    <a16:rowId xmlns:a16="http://schemas.microsoft.com/office/drawing/2014/main" val="573317362"/>
                  </a:ext>
                </a:extLst>
              </a:tr>
              <a:tr h="121695">
                <a:tc>
                  <a:txBody>
                    <a:bodyPr/>
                    <a:lstStyle/>
                    <a:p>
                      <a:pPr algn="l" rtl="0" fontAlgn="t"/>
                      <a:r>
                        <a:rPr lang="en-GB" sz="900" b="0" i="0" u="none" strike="noStrike">
                          <a:solidFill>
                            <a:srgbClr val="000000"/>
                          </a:solidFill>
                          <a:effectLst/>
                          <a:latin typeface="+mn-lt"/>
                        </a:rPr>
                        <a:t>Seamanship Trophy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17-Aug</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2</a:t>
                      </a:r>
                    </a:p>
                  </a:txBody>
                  <a:tcPr marL="5071" marR="5071" marT="5071" marB="0">
                    <a:lnL>
                      <a:noFill/>
                    </a:lnL>
                    <a:lnR>
                      <a:noFill/>
                    </a:lnR>
                    <a:lnT>
                      <a:noFill/>
                    </a:lnT>
                    <a:lnB>
                      <a:noFill/>
                    </a:lnB>
                    <a:noFill/>
                  </a:tcPr>
                </a:tc>
                <a:tc>
                  <a:txBody>
                    <a:bodyPr/>
                    <a:lstStyle/>
                    <a:p>
                      <a:pPr algn="ctr" rtl="0" fontAlgn="t"/>
                      <a:r>
                        <a:rPr lang="en-GB" sz="900" b="0" i="0" u="none" strike="noStrike">
                          <a:solidFill>
                            <a:srgbClr val="000000"/>
                          </a:solidFill>
                          <a:effectLst/>
                          <a:latin typeface="+mn-lt"/>
                        </a:rPr>
                        <a:t>11</a:t>
                      </a:r>
                    </a:p>
                  </a:txBody>
                  <a:tcPr marL="5071" marR="5071" marT="5071" marB="0">
                    <a:lnL>
                      <a:noFill/>
                    </a:lnL>
                    <a:lnR>
                      <a:noFill/>
                    </a:lnR>
                    <a:lnT>
                      <a:noFill/>
                    </a:lnT>
                    <a:lnB>
                      <a:noFill/>
                    </a:lnB>
                    <a:noFill/>
                  </a:tcPr>
                </a:tc>
                <a:extLst>
                  <a:ext uri="{0D108BD9-81ED-4DB2-BD59-A6C34878D82A}">
                    <a16:rowId xmlns:a16="http://schemas.microsoft.com/office/drawing/2014/main" val="2904178802"/>
                  </a:ext>
                </a:extLst>
              </a:tr>
              <a:tr h="121695">
                <a:tc>
                  <a:txBody>
                    <a:bodyPr/>
                    <a:lstStyle/>
                    <a:p>
                      <a:pPr algn="l" rtl="0" fontAlgn="t"/>
                      <a:r>
                        <a:rPr lang="en-GB" sz="900" b="0" i="0" u="none" strike="noStrike">
                          <a:solidFill>
                            <a:srgbClr val="000000"/>
                          </a:solidFill>
                          <a:effectLst/>
                          <a:latin typeface="+mn-lt"/>
                        </a:rPr>
                        <a:t>Junior/Novice 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Saturday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23-Aug</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fontAlgn="t"/>
                      <a:r>
                        <a:rPr lang="en-GB" sz="900" b="0" i="0" u="none" strike="noStrike">
                          <a:solidFill>
                            <a:srgbClr val="000000"/>
                          </a:solidFill>
                          <a:effectLst/>
                          <a:latin typeface="+mn-lt"/>
                        </a:rPr>
                        <a:t>13</a:t>
                      </a:r>
                    </a:p>
                  </a:txBody>
                  <a:tcPr marL="5071" marR="5071" marT="5071" marB="0">
                    <a:lnL>
                      <a:noFill/>
                    </a:lnL>
                    <a:lnR>
                      <a:noFill/>
                    </a:lnR>
                    <a:lnT>
                      <a:noFill/>
                    </a:lnT>
                    <a:lnB>
                      <a:noFill/>
                    </a:lnB>
                    <a:noFill/>
                  </a:tcPr>
                </a:tc>
                <a:extLst>
                  <a:ext uri="{0D108BD9-81ED-4DB2-BD59-A6C34878D82A}">
                    <a16:rowId xmlns:a16="http://schemas.microsoft.com/office/drawing/2014/main" val="3639646690"/>
                  </a:ext>
                </a:extLst>
              </a:tr>
              <a:tr h="121695">
                <a:tc>
                  <a:txBody>
                    <a:bodyPr/>
                    <a:lstStyle/>
                    <a:p>
                      <a:pPr algn="l" rtl="0" fontAlgn="t"/>
                      <a:r>
                        <a:rPr lang="en-GB" sz="900" b="0" i="0" u="none" strike="noStrike">
                          <a:solidFill>
                            <a:srgbClr val="000000"/>
                          </a:solidFill>
                          <a:effectLst/>
                          <a:latin typeface="+mn-lt"/>
                        </a:rPr>
                        <a:t>Fleet Challenge</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24-Aug</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dirty="0">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fontAlgn="t"/>
                      <a:r>
                        <a:rPr lang="en-GB" sz="900" b="0" i="0" u="none" strike="noStrike">
                          <a:solidFill>
                            <a:srgbClr val="000000"/>
                          </a:solidFill>
                          <a:effectLst/>
                          <a:latin typeface="+mn-lt"/>
                        </a:rPr>
                        <a:t>14</a:t>
                      </a:r>
                    </a:p>
                  </a:txBody>
                  <a:tcPr marL="5071" marR="5071" marT="5071" marB="0">
                    <a:lnL>
                      <a:noFill/>
                    </a:lnL>
                    <a:lnR>
                      <a:noFill/>
                    </a:lnR>
                    <a:lnT>
                      <a:noFill/>
                    </a:lnT>
                    <a:lnB>
                      <a:noFill/>
                    </a:lnB>
                    <a:noFill/>
                  </a:tcPr>
                </a:tc>
                <a:extLst>
                  <a:ext uri="{0D108BD9-81ED-4DB2-BD59-A6C34878D82A}">
                    <a16:rowId xmlns:a16="http://schemas.microsoft.com/office/drawing/2014/main" val="1732491903"/>
                  </a:ext>
                </a:extLst>
              </a:tr>
              <a:tr h="121695">
                <a:tc>
                  <a:txBody>
                    <a:bodyPr/>
                    <a:lstStyle/>
                    <a:p>
                      <a:pPr algn="l" rtl="0" fontAlgn="t"/>
                      <a:r>
                        <a:rPr lang="en-GB" sz="900" b="0" i="0" u="none" strike="noStrike">
                          <a:solidFill>
                            <a:srgbClr val="000000"/>
                          </a:solidFill>
                          <a:effectLst/>
                          <a:latin typeface="+mn-lt"/>
                        </a:rPr>
                        <a:t>Late Summer Pursuit</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Monday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25-Aug</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fontAlgn="t"/>
                      <a:r>
                        <a:rPr lang="en-GB" sz="900" b="0" i="0" u="none" strike="noStrike">
                          <a:solidFill>
                            <a:srgbClr val="000000"/>
                          </a:solidFill>
                          <a:effectLst/>
                          <a:latin typeface="+mn-lt"/>
                        </a:rPr>
                        <a:t>10</a:t>
                      </a:r>
                    </a:p>
                  </a:txBody>
                  <a:tcPr marL="5071" marR="5071" marT="5071" marB="0">
                    <a:lnL>
                      <a:noFill/>
                    </a:lnL>
                    <a:lnR>
                      <a:noFill/>
                    </a:lnR>
                    <a:lnT>
                      <a:noFill/>
                    </a:lnT>
                    <a:lnB>
                      <a:noFill/>
                    </a:lnB>
                    <a:noFill/>
                  </a:tcPr>
                </a:tc>
                <a:extLst>
                  <a:ext uri="{0D108BD9-81ED-4DB2-BD59-A6C34878D82A}">
                    <a16:rowId xmlns:a16="http://schemas.microsoft.com/office/drawing/2014/main" val="1751093665"/>
                  </a:ext>
                </a:extLst>
              </a:tr>
              <a:tr h="121695">
                <a:tc>
                  <a:txBody>
                    <a:bodyPr/>
                    <a:lstStyle/>
                    <a:p>
                      <a:pPr algn="l" rtl="0" fontAlgn="t"/>
                      <a:r>
                        <a:rPr lang="en-GB" sz="900" b="0" i="0" u="none" strike="noStrike">
                          <a:solidFill>
                            <a:srgbClr val="000000"/>
                          </a:solidFill>
                          <a:effectLst/>
                          <a:latin typeface="+mn-lt"/>
                        </a:rPr>
                        <a:t>Personal Handicap Final</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Wednesday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03-Sep</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fontAlgn="t"/>
                      <a:r>
                        <a:rPr lang="en-GB" sz="900" b="0" i="0" u="none" strike="noStrike" dirty="0">
                          <a:solidFill>
                            <a:srgbClr val="000000"/>
                          </a:solidFill>
                          <a:effectLst/>
                          <a:latin typeface="+mn-lt"/>
                        </a:rPr>
                        <a:t>15</a:t>
                      </a:r>
                    </a:p>
                  </a:txBody>
                  <a:tcPr marL="5071" marR="5071" marT="5071" marB="0">
                    <a:lnL>
                      <a:noFill/>
                    </a:lnL>
                    <a:lnR>
                      <a:noFill/>
                    </a:lnR>
                    <a:lnT>
                      <a:noFill/>
                    </a:lnT>
                    <a:lnB>
                      <a:noFill/>
                    </a:lnB>
                    <a:noFill/>
                  </a:tcPr>
                </a:tc>
                <a:extLst>
                  <a:ext uri="{0D108BD9-81ED-4DB2-BD59-A6C34878D82A}">
                    <a16:rowId xmlns:a16="http://schemas.microsoft.com/office/drawing/2014/main" val="2043014551"/>
                  </a:ext>
                </a:extLst>
              </a:tr>
              <a:tr h="121695">
                <a:tc>
                  <a:txBody>
                    <a:bodyPr/>
                    <a:lstStyle/>
                    <a:p>
                      <a:pPr algn="l" rtl="0" fontAlgn="t"/>
                      <a:r>
                        <a:rPr lang="en-GB" sz="900" b="0" i="0" u="none" strike="noStrike">
                          <a:solidFill>
                            <a:srgbClr val="000000"/>
                          </a:solidFill>
                          <a:effectLst/>
                          <a:latin typeface="+mn-lt"/>
                        </a:rPr>
                        <a:t>Commodore’s Cup</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14-Sep</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fontAlgn="t"/>
                      <a:r>
                        <a:rPr lang="en-GB" sz="900" b="0" i="0" u="none" strike="noStrike" dirty="0">
                          <a:solidFill>
                            <a:srgbClr val="000000"/>
                          </a:solidFill>
                          <a:effectLst/>
                          <a:latin typeface="+mn-lt"/>
                        </a:rPr>
                        <a:t>12</a:t>
                      </a:r>
                    </a:p>
                  </a:txBody>
                  <a:tcPr marL="5071" marR="5071" marT="5071" marB="0">
                    <a:lnL>
                      <a:noFill/>
                    </a:lnL>
                    <a:lnR>
                      <a:noFill/>
                    </a:lnR>
                    <a:lnT>
                      <a:noFill/>
                    </a:lnT>
                    <a:lnB>
                      <a:noFill/>
                    </a:lnB>
                    <a:noFill/>
                  </a:tcPr>
                </a:tc>
                <a:extLst>
                  <a:ext uri="{0D108BD9-81ED-4DB2-BD59-A6C34878D82A}">
                    <a16:rowId xmlns:a16="http://schemas.microsoft.com/office/drawing/2014/main" val="2983047881"/>
                  </a:ext>
                </a:extLst>
              </a:tr>
              <a:tr h="121695">
                <a:tc>
                  <a:txBody>
                    <a:bodyPr/>
                    <a:lstStyle/>
                    <a:p>
                      <a:pPr algn="l" rtl="0" fontAlgn="t"/>
                      <a:r>
                        <a:rPr lang="en-GB" sz="900" b="0" i="0" u="none" strike="noStrike">
                          <a:solidFill>
                            <a:srgbClr val="000000"/>
                          </a:solidFill>
                          <a:effectLst/>
                          <a:latin typeface="+mn-lt"/>
                        </a:rPr>
                        <a:t>Captain v Commodore</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05-Oct</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fontAlgn="t"/>
                      <a:r>
                        <a:rPr lang="en-GB" sz="900" b="0" i="0" u="none" strike="noStrike" dirty="0">
                          <a:solidFill>
                            <a:srgbClr val="000000"/>
                          </a:solidFill>
                          <a:effectLst/>
                          <a:latin typeface="+mn-lt"/>
                        </a:rPr>
                        <a:t>16</a:t>
                      </a:r>
                    </a:p>
                  </a:txBody>
                  <a:tcPr marL="5071" marR="5071" marT="5071" marB="0">
                    <a:lnL>
                      <a:noFill/>
                    </a:lnL>
                    <a:lnR>
                      <a:noFill/>
                    </a:lnR>
                    <a:lnT>
                      <a:noFill/>
                    </a:lnT>
                    <a:lnB>
                      <a:noFill/>
                    </a:lnB>
                    <a:noFill/>
                  </a:tcPr>
                </a:tc>
                <a:extLst>
                  <a:ext uri="{0D108BD9-81ED-4DB2-BD59-A6C34878D82A}">
                    <a16:rowId xmlns:a16="http://schemas.microsoft.com/office/drawing/2014/main" val="1886691222"/>
                  </a:ext>
                </a:extLst>
              </a:tr>
              <a:tr h="121695">
                <a:tc>
                  <a:txBody>
                    <a:bodyPr/>
                    <a:lstStyle/>
                    <a:p>
                      <a:pPr algn="l" rtl="0" fontAlgn="t"/>
                      <a:r>
                        <a:rPr lang="en-GB" sz="900" b="0" i="0" u="none" strike="noStrike">
                          <a:solidFill>
                            <a:srgbClr val="000000"/>
                          </a:solidFill>
                          <a:effectLst/>
                          <a:latin typeface="+mn-lt"/>
                        </a:rPr>
                        <a:t>Ladies Coffeepot</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19-Oct</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fontAlgn="t"/>
                      <a:r>
                        <a:rPr lang="en-GB" sz="900" b="0" i="0" u="none" strike="noStrike">
                          <a:solidFill>
                            <a:srgbClr val="000000"/>
                          </a:solidFill>
                          <a:effectLst/>
                          <a:latin typeface="+mn-lt"/>
                        </a:rPr>
                        <a:t>17</a:t>
                      </a:r>
                    </a:p>
                  </a:txBody>
                  <a:tcPr marL="5071" marR="5071" marT="5071" marB="0">
                    <a:lnL>
                      <a:noFill/>
                    </a:lnL>
                    <a:lnR>
                      <a:noFill/>
                    </a:lnR>
                    <a:lnT>
                      <a:noFill/>
                    </a:lnT>
                    <a:lnB>
                      <a:noFill/>
                    </a:lnB>
                    <a:noFill/>
                  </a:tcPr>
                </a:tc>
                <a:extLst>
                  <a:ext uri="{0D108BD9-81ED-4DB2-BD59-A6C34878D82A}">
                    <a16:rowId xmlns:a16="http://schemas.microsoft.com/office/drawing/2014/main" val="1229223613"/>
                  </a:ext>
                </a:extLst>
              </a:tr>
              <a:tr h="121695">
                <a:tc>
                  <a:txBody>
                    <a:bodyPr/>
                    <a:lstStyle/>
                    <a:p>
                      <a:pPr algn="l" rtl="0" fontAlgn="t"/>
                      <a:r>
                        <a:rPr lang="en-GB" sz="900" b="0" i="0" u="none" strike="noStrike">
                          <a:solidFill>
                            <a:srgbClr val="000000"/>
                          </a:solidFill>
                          <a:effectLst/>
                          <a:latin typeface="+mn-lt"/>
                        </a:rPr>
                        <a:t>RNLI Trophy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Sunday</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02-Nov</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fontAlgn="t"/>
                      <a:r>
                        <a:rPr lang="en-GB" sz="900" b="0" i="0" u="none" strike="noStrike" dirty="0">
                          <a:solidFill>
                            <a:srgbClr val="000000"/>
                          </a:solidFill>
                          <a:effectLst/>
                          <a:latin typeface="+mn-lt"/>
                        </a:rPr>
                        <a:t>18</a:t>
                      </a:r>
                    </a:p>
                  </a:txBody>
                  <a:tcPr marL="5071" marR="5071" marT="5071" marB="0">
                    <a:lnL>
                      <a:noFill/>
                    </a:lnL>
                    <a:lnR>
                      <a:noFill/>
                    </a:lnR>
                    <a:lnT>
                      <a:noFill/>
                    </a:lnT>
                    <a:lnB>
                      <a:noFill/>
                    </a:lnB>
                    <a:noFill/>
                  </a:tcPr>
                </a:tc>
                <a:extLst>
                  <a:ext uri="{0D108BD9-81ED-4DB2-BD59-A6C34878D82A}">
                    <a16:rowId xmlns:a16="http://schemas.microsoft.com/office/drawing/2014/main" val="3611771180"/>
                  </a:ext>
                </a:extLst>
              </a:tr>
              <a:tr h="121695">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3417594404"/>
                  </a:ext>
                </a:extLst>
              </a:tr>
              <a:tr h="121695">
                <a:tc>
                  <a:txBody>
                    <a:bodyPr/>
                    <a:lstStyle/>
                    <a:p>
                      <a:pPr algn="l" rtl="0" fontAlgn="t"/>
                      <a:r>
                        <a:rPr lang="en-GB" sz="900" b="1" i="0" u="none" strike="noStrike">
                          <a:solidFill>
                            <a:srgbClr val="000000"/>
                          </a:solidFill>
                          <a:effectLst/>
                          <a:latin typeface="+mn-lt"/>
                        </a:rPr>
                        <a:t>Open Meetings  </a:t>
                      </a: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1"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ctr" rtl="0" fontAlgn="t"/>
                      <a:endParaRPr lang="en-GB" sz="900" b="1" i="0" u="none" strike="noStrike" dirty="0">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2160665741"/>
                  </a:ext>
                </a:extLst>
              </a:tr>
              <a:tr h="121695">
                <a:tc>
                  <a:txBody>
                    <a:bodyPr/>
                    <a:lstStyle/>
                    <a:p>
                      <a:pPr algn="l" rtl="0" fontAlgn="t"/>
                      <a:r>
                        <a:rPr lang="en-GB" sz="900" b="0" i="0" u="none" strike="noStrike">
                          <a:solidFill>
                            <a:srgbClr val="000000"/>
                          </a:solidFill>
                          <a:effectLst/>
                          <a:latin typeface="+mn-lt"/>
                        </a:rPr>
                        <a:t>Enterprise Open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13-Apr</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1413481298"/>
                  </a:ext>
                </a:extLst>
              </a:tr>
              <a:tr h="121695">
                <a:tc>
                  <a:txBody>
                    <a:bodyPr/>
                    <a:lstStyle/>
                    <a:p>
                      <a:pPr algn="l" rtl="0" fontAlgn="t"/>
                      <a:r>
                        <a:rPr lang="en-GB" sz="900" b="0" i="0" u="none" strike="noStrike">
                          <a:solidFill>
                            <a:srgbClr val="000000"/>
                          </a:solidFill>
                          <a:effectLst/>
                          <a:latin typeface="+mn-lt"/>
                        </a:rPr>
                        <a:t>Laser Open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07-Sep</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2652351399"/>
                  </a:ext>
                </a:extLst>
              </a:tr>
              <a:tr h="121695">
                <a:tc>
                  <a:txBody>
                    <a:bodyPr/>
                    <a:lstStyle/>
                    <a:p>
                      <a:pPr algn="l" rtl="0" fontAlgn="t"/>
                      <a:r>
                        <a:rPr lang="en-GB" sz="900" b="0" i="0" u="none" strike="noStrike">
                          <a:solidFill>
                            <a:srgbClr val="000000"/>
                          </a:solidFill>
                          <a:effectLst/>
                          <a:latin typeface="+mn-lt"/>
                        </a:rPr>
                        <a:t>RNLI Trophy Day (Open)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02-Nov</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 from 3</a:t>
                      </a:r>
                    </a:p>
                  </a:txBody>
                  <a:tcPr marL="5071" marR="5071" marT="5071" marB="0">
                    <a:lnL>
                      <a:noFill/>
                    </a:lnL>
                    <a:lnR>
                      <a:noFill/>
                    </a:lnR>
                    <a:lnT>
                      <a:noFill/>
                    </a:lnT>
                    <a:lnB>
                      <a:noFill/>
                    </a:lnB>
                    <a:noFill/>
                  </a:tcPr>
                </a:tc>
                <a:tc>
                  <a:txBody>
                    <a:bodyPr/>
                    <a:lstStyle/>
                    <a:p>
                      <a:pPr algn="ctr"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3762057901"/>
                  </a:ext>
                </a:extLst>
              </a:tr>
              <a:tr h="121695">
                <a:tc>
                  <a:txBody>
                    <a:bodyPr/>
                    <a:lstStyle/>
                    <a:p>
                      <a:pPr algn="l" rtl="0" fontAlgn="t"/>
                      <a:r>
                        <a:rPr lang="en-GB" sz="900" b="0" i="0" u="none" strike="noStrike">
                          <a:solidFill>
                            <a:srgbClr val="000000"/>
                          </a:solidFill>
                          <a:effectLst/>
                          <a:latin typeface="+mn-lt"/>
                        </a:rPr>
                        <a:t>Freezer Open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Sun</a:t>
                      </a: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28-Dec</a:t>
                      </a: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endParaRPr lang="en-GB" sz="900" b="0" i="0" u="none" strike="noStrike">
                        <a:solidFill>
                          <a:srgbClr val="000000"/>
                        </a:solidFill>
                        <a:effectLst/>
                        <a:latin typeface="+mn-lt"/>
                      </a:endParaRPr>
                    </a:p>
                  </a:txBody>
                  <a:tcPr marL="5071" marR="5071" marT="5071" marB="0">
                    <a:lnL>
                      <a:noFill/>
                    </a:lnL>
                    <a:lnR>
                      <a:noFill/>
                    </a:lnR>
                    <a:lnT>
                      <a:noFill/>
                    </a:lnT>
                    <a:lnB>
                      <a:noFill/>
                    </a:lnB>
                    <a:noFill/>
                  </a:tcPr>
                </a:tc>
                <a:tc>
                  <a:txBody>
                    <a:bodyPr/>
                    <a:lstStyle/>
                    <a:p>
                      <a:pPr algn="l" rtl="0" fontAlgn="t"/>
                      <a:r>
                        <a:rPr lang="en-GB" sz="900" b="0" i="0" u="none" strike="noStrike">
                          <a:solidFill>
                            <a:srgbClr val="000000"/>
                          </a:solidFill>
                          <a:effectLst/>
                          <a:latin typeface="+mn-lt"/>
                        </a:rPr>
                        <a:t>1 from 1</a:t>
                      </a:r>
                    </a:p>
                  </a:txBody>
                  <a:tcPr marL="5071" marR="5071" marT="5071" marB="0">
                    <a:lnL>
                      <a:noFill/>
                    </a:lnL>
                    <a:lnR>
                      <a:noFill/>
                    </a:lnR>
                    <a:lnT>
                      <a:noFill/>
                    </a:lnT>
                    <a:lnB>
                      <a:noFill/>
                    </a:lnB>
                    <a:noFill/>
                  </a:tcPr>
                </a:tc>
                <a:tc>
                  <a:txBody>
                    <a:bodyPr/>
                    <a:lstStyle/>
                    <a:p>
                      <a:pPr algn="ctr" rtl="0" fontAlgn="t"/>
                      <a:endParaRPr lang="en-GB" sz="900" b="0" i="0" u="none" strike="noStrike" dirty="0">
                        <a:solidFill>
                          <a:srgbClr val="000000"/>
                        </a:solidFill>
                        <a:effectLst/>
                        <a:latin typeface="+mn-lt"/>
                      </a:endParaRPr>
                    </a:p>
                  </a:txBody>
                  <a:tcPr marL="5071" marR="5071" marT="5071" marB="0">
                    <a:lnL>
                      <a:noFill/>
                    </a:lnL>
                    <a:lnR>
                      <a:noFill/>
                    </a:lnR>
                    <a:lnT>
                      <a:noFill/>
                    </a:lnT>
                    <a:lnB>
                      <a:noFill/>
                    </a:lnB>
                    <a:noFill/>
                  </a:tcPr>
                </a:tc>
                <a:extLst>
                  <a:ext uri="{0D108BD9-81ED-4DB2-BD59-A6C34878D82A}">
                    <a16:rowId xmlns:a16="http://schemas.microsoft.com/office/drawing/2014/main" val="197358317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6"/>
        <p:cNvGrpSpPr/>
        <p:nvPr/>
      </p:nvGrpSpPr>
      <p:grpSpPr>
        <a:xfrm>
          <a:off x="0" y="0"/>
          <a:ext cx="0" cy="0"/>
          <a:chOff x="0" y="0"/>
          <a:chExt cx="0" cy="0"/>
        </a:xfrm>
      </p:grpSpPr>
      <p:sp>
        <p:nvSpPr>
          <p:cNvPr id="257" name="Google Shape;257;p36"/>
          <p:cNvSpPr txBox="1"/>
          <p:nvPr/>
        </p:nvSpPr>
        <p:spPr>
          <a:xfrm>
            <a:off x="594518" y="179437"/>
            <a:ext cx="4138613" cy="34290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SWSC Sailing Programme 202</a:t>
            </a:r>
            <a:r>
              <a:rPr lang="en-GB" sz="1900" b="1" dirty="0"/>
              <a:t>5</a:t>
            </a:r>
            <a:endParaRPr sz="1900" b="1"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Calibri"/>
              <a:buNone/>
            </a:pPr>
            <a:endParaRPr sz="1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58" name="Google Shape;258;p36"/>
          <p:cNvSpPr txBox="1">
            <a:spLocks noGrp="1"/>
          </p:cNvSpPr>
          <p:nvPr>
            <p:ph type="sldNum" idx="12"/>
          </p:nvPr>
        </p:nvSpPr>
        <p:spPr>
          <a:xfrm>
            <a:off x="2423484" y="6984594"/>
            <a:ext cx="48068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17</a:t>
            </a:fld>
            <a:endParaRPr>
              <a:latin typeface="Arial"/>
              <a:ea typeface="Arial"/>
              <a:cs typeface="Arial"/>
              <a:sym typeface="Arial"/>
            </a:endParaRPr>
          </a:p>
        </p:txBody>
      </p:sp>
      <p:sp>
        <p:nvSpPr>
          <p:cNvPr id="259" name="Google Shape;259;p36"/>
          <p:cNvSpPr/>
          <p:nvPr/>
        </p:nvSpPr>
        <p:spPr>
          <a:xfrm>
            <a:off x="1276350" y="2441575"/>
            <a:ext cx="4668838" cy="6096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
        <p:nvSpPr>
          <p:cNvPr id="260" name="Google Shape;260;p36"/>
          <p:cNvSpPr txBox="1"/>
          <p:nvPr/>
        </p:nvSpPr>
        <p:spPr>
          <a:xfrm>
            <a:off x="479269" y="6729404"/>
            <a:ext cx="2228850" cy="182563"/>
          </a:xfrm>
          <a:prstGeom prst="rect">
            <a:avLst/>
          </a:prstGeom>
          <a:noFill/>
          <a:ln>
            <a:noFill/>
          </a:ln>
        </p:spPr>
        <p:txBody>
          <a:bodyPr spcFirstLastPara="1" wrap="square" lIns="36575" tIns="36575" rIns="36575" bIns="36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0" i="1" u="none" strike="noStrike" cap="none">
                <a:solidFill>
                  <a:srgbClr val="000000"/>
                </a:solidFill>
                <a:latin typeface="Arial"/>
                <a:ea typeface="Arial"/>
                <a:cs typeface="Arial"/>
                <a:sym typeface="Arial"/>
              </a:rPr>
              <a:t>All dates are intended but may change</a:t>
            </a:r>
            <a:endParaRPr sz="1800" b="0" i="0" u="none" strike="noStrike" cap="none">
              <a:solidFill>
                <a:schemeClr val="dk1"/>
              </a:solidFill>
              <a:latin typeface="Arial"/>
              <a:ea typeface="Arial"/>
              <a:cs typeface="Arial"/>
              <a:sym typeface="Arial"/>
            </a:endParaRPr>
          </a:p>
        </p:txBody>
      </p:sp>
      <p:pic>
        <p:nvPicPr>
          <p:cNvPr id="11" name="Picture 10">
            <a:extLst>
              <a:ext uri="{FF2B5EF4-FFF2-40B4-BE49-F238E27FC236}">
                <a16:creationId xmlns:a16="http://schemas.microsoft.com/office/drawing/2014/main" id="{B4644C2A-6E34-F436-4DFB-9FB84185F31C}"/>
              </a:ext>
            </a:extLst>
          </p:cNvPr>
          <p:cNvPicPr>
            <a:picLocks noChangeAspect="1"/>
          </p:cNvPicPr>
          <p:nvPr/>
        </p:nvPicPr>
        <p:blipFill>
          <a:blip r:embed="rId3"/>
          <a:stretch>
            <a:fillRect/>
          </a:stretch>
        </p:blipFill>
        <p:spPr>
          <a:xfrm>
            <a:off x="168576" y="1043545"/>
            <a:ext cx="4990497" cy="50058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6"/>
        <p:cNvGrpSpPr/>
        <p:nvPr/>
      </p:nvGrpSpPr>
      <p:grpSpPr>
        <a:xfrm>
          <a:off x="0" y="0"/>
          <a:ext cx="0" cy="0"/>
          <a:chOff x="0" y="0"/>
          <a:chExt cx="0" cy="0"/>
        </a:xfrm>
      </p:grpSpPr>
      <p:sp>
        <p:nvSpPr>
          <p:cNvPr id="267" name="Google Shape;267;p37"/>
          <p:cNvSpPr txBox="1"/>
          <p:nvPr/>
        </p:nvSpPr>
        <p:spPr>
          <a:xfrm>
            <a:off x="594518" y="179437"/>
            <a:ext cx="4138613" cy="34290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SWSC Sailing Programme 202</a:t>
            </a:r>
            <a:r>
              <a:rPr lang="en-GB" sz="1900" b="1" dirty="0"/>
              <a:t>5</a:t>
            </a:r>
            <a:endParaRPr sz="1900" b="1"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Calibri"/>
              <a:buNone/>
            </a:pPr>
            <a:endParaRPr sz="1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68" name="Google Shape;268;p37"/>
          <p:cNvSpPr txBox="1">
            <a:spLocks noGrp="1"/>
          </p:cNvSpPr>
          <p:nvPr>
            <p:ph type="sldNum" idx="12"/>
          </p:nvPr>
        </p:nvSpPr>
        <p:spPr>
          <a:xfrm>
            <a:off x="2423484" y="6984594"/>
            <a:ext cx="48068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18</a:t>
            </a:fld>
            <a:endParaRPr>
              <a:latin typeface="Arial"/>
              <a:ea typeface="Arial"/>
              <a:cs typeface="Arial"/>
              <a:sym typeface="Arial"/>
            </a:endParaRPr>
          </a:p>
        </p:txBody>
      </p:sp>
      <p:sp>
        <p:nvSpPr>
          <p:cNvPr id="269" name="Google Shape;269;p37"/>
          <p:cNvSpPr/>
          <p:nvPr/>
        </p:nvSpPr>
        <p:spPr>
          <a:xfrm>
            <a:off x="1446213" y="2392363"/>
            <a:ext cx="4694237" cy="64452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22A1DC70-BBC9-696E-297D-CA4C759DA287}"/>
              </a:ext>
            </a:extLst>
          </p:cNvPr>
          <p:cNvPicPr>
            <a:picLocks noChangeAspect="1"/>
          </p:cNvPicPr>
          <p:nvPr/>
        </p:nvPicPr>
        <p:blipFill>
          <a:blip r:embed="rId3"/>
          <a:stretch>
            <a:fillRect/>
          </a:stretch>
        </p:blipFill>
        <p:spPr>
          <a:xfrm>
            <a:off x="117949" y="535399"/>
            <a:ext cx="5091750" cy="648887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4"/>
        <p:cNvGrpSpPr/>
        <p:nvPr/>
      </p:nvGrpSpPr>
      <p:grpSpPr>
        <a:xfrm>
          <a:off x="0" y="0"/>
          <a:ext cx="0" cy="0"/>
          <a:chOff x="0" y="0"/>
          <a:chExt cx="0" cy="0"/>
        </a:xfrm>
      </p:grpSpPr>
      <p:sp>
        <p:nvSpPr>
          <p:cNvPr id="275" name="Google Shape;275;p38"/>
          <p:cNvSpPr txBox="1"/>
          <p:nvPr/>
        </p:nvSpPr>
        <p:spPr>
          <a:xfrm>
            <a:off x="594518" y="179437"/>
            <a:ext cx="4138613" cy="34290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900" b="1" i="0" u="none" strike="noStrike" cap="none" dirty="0">
                <a:solidFill>
                  <a:srgbClr val="000000"/>
                </a:solidFill>
                <a:latin typeface="Arial"/>
                <a:ea typeface="Arial"/>
                <a:cs typeface="Arial"/>
                <a:sym typeface="Arial"/>
              </a:rPr>
              <a:t>SWSC Sailing Programme 202</a:t>
            </a:r>
            <a:r>
              <a:rPr lang="en-GB" sz="1900" b="1" dirty="0"/>
              <a:t>5</a:t>
            </a:r>
            <a:endParaRPr sz="1900" b="1"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Calibri"/>
              <a:buNone/>
            </a:pPr>
            <a:endParaRPr sz="1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76" name="Google Shape;276;p38"/>
          <p:cNvSpPr txBox="1">
            <a:spLocks noGrp="1"/>
          </p:cNvSpPr>
          <p:nvPr>
            <p:ph type="sldNum" idx="12"/>
          </p:nvPr>
        </p:nvSpPr>
        <p:spPr>
          <a:xfrm>
            <a:off x="2423484" y="6984594"/>
            <a:ext cx="48068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19</a:t>
            </a:fld>
            <a:endParaRPr>
              <a:latin typeface="Arial"/>
              <a:ea typeface="Arial"/>
              <a:cs typeface="Arial"/>
              <a:sym typeface="Arial"/>
            </a:endParaRPr>
          </a:p>
        </p:txBody>
      </p:sp>
      <p:sp>
        <p:nvSpPr>
          <p:cNvPr id="277" name="Google Shape;277;p38"/>
          <p:cNvSpPr/>
          <p:nvPr/>
        </p:nvSpPr>
        <p:spPr>
          <a:xfrm>
            <a:off x="1446213" y="2392363"/>
            <a:ext cx="4694237" cy="64452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
        <p:nvSpPr>
          <p:cNvPr id="278" name="Google Shape;278;p38"/>
          <p:cNvSpPr/>
          <p:nvPr/>
        </p:nvSpPr>
        <p:spPr>
          <a:xfrm>
            <a:off x="1476375" y="2365375"/>
            <a:ext cx="4656138" cy="657383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EA80E251-6C76-CB72-A02F-D92F655B8C5A}"/>
              </a:ext>
            </a:extLst>
          </p:cNvPr>
          <p:cNvPicPr>
            <a:picLocks noChangeAspect="1"/>
          </p:cNvPicPr>
          <p:nvPr/>
        </p:nvPicPr>
        <p:blipFill>
          <a:blip r:embed="rId3"/>
          <a:stretch>
            <a:fillRect/>
          </a:stretch>
        </p:blipFill>
        <p:spPr>
          <a:xfrm>
            <a:off x="113101" y="557211"/>
            <a:ext cx="5101448" cy="700246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4"/>
        <p:cNvGrpSpPr/>
        <p:nvPr/>
      </p:nvGrpSpPr>
      <p:grpSpPr>
        <a:xfrm>
          <a:off x="0" y="0"/>
          <a:ext cx="0" cy="0"/>
          <a:chOff x="0" y="0"/>
          <a:chExt cx="0" cy="0"/>
        </a:xfrm>
      </p:grpSpPr>
      <p:pic>
        <p:nvPicPr>
          <p:cNvPr id="9" name="Picture 8" descr="Several sailboats on the water&#10;&#10;Description automatically generated">
            <a:extLst>
              <a:ext uri="{FF2B5EF4-FFF2-40B4-BE49-F238E27FC236}">
                <a16:creationId xmlns:a16="http://schemas.microsoft.com/office/drawing/2014/main" id="{0C2A77D2-326C-846F-9061-3FFBC749AA30}"/>
              </a:ext>
            </a:extLst>
          </p:cNvPr>
          <p:cNvPicPr>
            <a:picLocks noChangeAspect="1"/>
          </p:cNvPicPr>
          <p:nvPr/>
        </p:nvPicPr>
        <p:blipFill>
          <a:blip r:embed="rId3"/>
          <a:stretch>
            <a:fillRect/>
          </a:stretch>
        </p:blipFill>
        <p:spPr>
          <a:xfrm>
            <a:off x="-7937" y="-10942"/>
            <a:ext cx="5327650" cy="3538448"/>
          </a:xfrm>
          <a:prstGeom prst="rect">
            <a:avLst/>
          </a:prstGeom>
        </p:spPr>
      </p:pic>
      <p:sp>
        <p:nvSpPr>
          <p:cNvPr id="286" name="Google Shape;286;p39"/>
          <p:cNvSpPr txBox="1">
            <a:spLocks noGrp="1"/>
          </p:cNvSpPr>
          <p:nvPr>
            <p:ph type="sldNum" idx="12"/>
          </p:nvPr>
        </p:nvSpPr>
        <p:spPr>
          <a:xfrm>
            <a:off x="2423484" y="6984594"/>
            <a:ext cx="48068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20</a:t>
            </a:fld>
            <a:endParaRPr>
              <a:latin typeface="Arial"/>
              <a:ea typeface="Arial"/>
              <a:cs typeface="Arial"/>
              <a:sym typeface="Arial"/>
            </a:endParaRPr>
          </a:p>
        </p:txBody>
      </p:sp>
      <p:sp>
        <p:nvSpPr>
          <p:cNvPr id="287" name="Google Shape;287;p39"/>
          <p:cNvSpPr/>
          <p:nvPr/>
        </p:nvSpPr>
        <p:spPr>
          <a:xfrm>
            <a:off x="1446213" y="2392363"/>
            <a:ext cx="4694237" cy="64452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
        <p:nvSpPr>
          <p:cNvPr id="288" name="Google Shape;288;p39"/>
          <p:cNvSpPr/>
          <p:nvPr/>
        </p:nvSpPr>
        <p:spPr>
          <a:xfrm>
            <a:off x="1476375" y="2365375"/>
            <a:ext cx="4656138" cy="657383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pic>
        <p:nvPicPr>
          <p:cNvPr id="3" name="Picture 2" descr="Several sailboats in a lake&#10;&#10;Description automatically generated">
            <a:extLst>
              <a:ext uri="{FF2B5EF4-FFF2-40B4-BE49-F238E27FC236}">
                <a16:creationId xmlns:a16="http://schemas.microsoft.com/office/drawing/2014/main" id="{9FDDF65D-5502-10C1-B312-C84A89453751}"/>
              </a:ext>
            </a:extLst>
          </p:cNvPr>
          <p:cNvPicPr>
            <a:picLocks noChangeAspect="1"/>
          </p:cNvPicPr>
          <p:nvPr/>
        </p:nvPicPr>
        <p:blipFill>
          <a:blip r:embed="rId4"/>
          <a:stretch>
            <a:fillRect/>
          </a:stretch>
        </p:blipFill>
        <p:spPr>
          <a:xfrm>
            <a:off x="-7937" y="4016915"/>
            <a:ext cx="5327650" cy="3551767"/>
          </a:xfrm>
          <a:prstGeom prst="rect">
            <a:avLst/>
          </a:prstGeom>
        </p:spPr>
      </p:pic>
      <p:pic>
        <p:nvPicPr>
          <p:cNvPr id="5" name="Picture 4" descr="A group of sailboats on water&#10;&#10;Description automatically generated">
            <a:extLst>
              <a:ext uri="{FF2B5EF4-FFF2-40B4-BE49-F238E27FC236}">
                <a16:creationId xmlns:a16="http://schemas.microsoft.com/office/drawing/2014/main" id="{EAFF1F50-2237-D059-62B9-3538885E3280}"/>
              </a:ext>
            </a:extLst>
          </p:cNvPr>
          <p:cNvPicPr>
            <a:picLocks noChangeAspect="1"/>
          </p:cNvPicPr>
          <p:nvPr/>
        </p:nvPicPr>
        <p:blipFill>
          <a:blip r:embed="rId5"/>
          <a:stretch>
            <a:fillRect/>
          </a:stretch>
        </p:blipFill>
        <p:spPr>
          <a:xfrm>
            <a:off x="3110948" y="4608149"/>
            <a:ext cx="2212733" cy="2950311"/>
          </a:xfrm>
          <a:prstGeom prst="rect">
            <a:avLst/>
          </a:prstGeom>
        </p:spPr>
      </p:pic>
      <p:pic>
        <p:nvPicPr>
          <p:cNvPr id="7" name="Picture 6" descr="A sailboat on the water&#10;&#10;Description automatically generated">
            <a:extLst>
              <a:ext uri="{FF2B5EF4-FFF2-40B4-BE49-F238E27FC236}">
                <a16:creationId xmlns:a16="http://schemas.microsoft.com/office/drawing/2014/main" id="{C1537A36-A784-FE98-49D5-CEC6B0862DAB}"/>
              </a:ext>
            </a:extLst>
          </p:cNvPr>
          <p:cNvPicPr>
            <a:picLocks noChangeAspect="1"/>
          </p:cNvPicPr>
          <p:nvPr/>
        </p:nvPicPr>
        <p:blipFill>
          <a:blip r:embed="rId6"/>
          <a:stretch>
            <a:fillRect/>
          </a:stretch>
        </p:blipFill>
        <p:spPr>
          <a:xfrm>
            <a:off x="-7937" y="2897282"/>
            <a:ext cx="2283302" cy="1483552"/>
          </a:xfrm>
          <a:prstGeom prst="rect">
            <a:avLst/>
          </a:prstGeom>
        </p:spPr>
      </p:pic>
      <p:pic>
        <p:nvPicPr>
          <p:cNvPr id="11" name="Picture 10" descr="A group of sailboats on water&#10;&#10;Description automatically generated">
            <a:extLst>
              <a:ext uri="{FF2B5EF4-FFF2-40B4-BE49-F238E27FC236}">
                <a16:creationId xmlns:a16="http://schemas.microsoft.com/office/drawing/2014/main" id="{7C537545-5391-2CC7-A1E1-39B0DB8142A8}"/>
              </a:ext>
            </a:extLst>
          </p:cNvPr>
          <p:cNvPicPr>
            <a:picLocks noChangeAspect="1"/>
          </p:cNvPicPr>
          <p:nvPr/>
        </p:nvPicPr>
        <p:blipFill>
          <a:blip r:embed="rId7"/>
          <a:stretch>
            <a:fillRect/>
          </a:stretch>
        </p:blipFill>
        <p:spPr>
          <a:xfrm>
            <a:off x="2275365" y="2811718"/>
            <a:ext cx="3052285" cy="1789284"/>
          </a:xfrm>
          <a:prstGeom prst="rect">
            <a:avLst/>
          </a:prstGeom>
        </p:spPr>
      </p:pic>
      <p:sp>
        <p:nvSpPr>
          <p:cNvPr id="12" name="TextBox 11">
            <a:extLst>
              <a:ext uri="{FF2B5EF4-FFF2-40B4-BE49-F238E27FC236}">
                <a16:creationId xmlns:a16="http://schemas.microsoft.com/office/drawing/2014/main" id="{2790C438-8994-D9F7-E1CD-6403C55A56FF}"/>
              </a:ext>
            </a:extLst>
          </p:cNvPr>
          <p:cNvSpPr txBox="1"/>
          <p:nvPr/>
        </p:nvSpPr>
        <p:spPr>
          <a:xfrm>
            <a:off x="2671762" y="197293"/>
            <a:ext cx="2325756" cy="461665"/>
          </a:xfrm>
          <a:prstGeom prst="rect">
            <a:avLst/>
          </a:prstGeom>
          <a:noFill/>
        </p:spPr>
        <p:txBody>
          <a:bodyPr wrap="square" rtlCol="0">
            <a:spAutoFit/>
          </a:bodyPr>
          <a:lstStyle/>
          <a:p>
            <a:r>
              <a:rPr lang="en-GB" sz="800" dirty="0" err="1">
                <a:solidFill>
                  <a:schemeClr val="bg1"/>
                </a:solidFill>
              </a:rPr>
              <a:t>Scammonden’s</a:t>
            </a:r>
            <a:r>
              <a:rPr lang="en-GB" sz="800" dirty="0">
                <a:solidFill>
                  <a:schemeClr val="bg1"/>
                </a:solidFill>
              </a:rPr>
              <a:t> favourite away day – the </a:t>
            </a:r>
            <a:r>
              <a:rPr lang="en-GB" sz="800" dirty="0" err="1">
                <a:solidFill>
                  <a:schemeClr val="bg1"/>
                </a:solidFill>
              </a:rPr>
              <a:t>southport</a:t>
            </a:r>
            <a:r>
              <a:rPr lang="en-GB" sz="800" dirty="0">
                <a:solidFill>
                  <a:schemeClr val="bg1"/>
                </a:solidFill>
              </a:rPr>
              <a:t> 24 hour race- photos courtesy of members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0"/>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21</a:t>
            </a:fld>
            <a:endParaRPr>
              <a:latin typeface="Arial"/>
              <a:ea typeface="Arial"/>
              <a:cs typeface="Arial"/>
              <a:sym typeface="Arial"/>
            </a:endParaRPr>
          </a:p>
        </p:txBody>
      </p:sp>
      <p:sp>
        <p:nvSpPr>
          <p:cNvPr id="296" name="Google Shape;296;p40"/>
          <p:cNvSpPr txBox="1"/>
          <p:nvPr/>
        </p:nvSpPr>
        <p:spPr>
          <a:xfrm>
            <a:off x="255181" y="340518"/>
            <a:ext cx="4784652" cy="6878638"/>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900" b="1" dirty="0">
                <a:solidFill>
                  <a:srgbClr val="000000"/>
                </a:solidFill>
                <a:latin typeface="Arial"/>
                <a:ea typeface="Arial"/>
                <a:cs typeface="Arial"/>
                <a:sym typeface="Arial"/>
              </a:rPr>
              <a:t>Outline of Duties</a:t>
            </a:r>
            <a:endParaRPr sz="1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Duties are allocated to members to facilitate the use of the club by fellow members. The club uses the </a:t>
            </a:r>
            <a:r>
              <a:rPr lang="en-GB" sz="900" dirty="0" err="1">
                <a:solidFill>
                  <a:srgbClr val="000000"/>
                </a:solidFill>
                <a:latin typeface="Arial"/>
                <a:ea typeface="Arial"/>
                <a:cs typeface="Arial"/>
                <a:sym typeface="Arial"/>
              </a:rPr>
              <a:t>DutyMan</a:t>
            </a:r>
            <a:r>
              <a:rPr lang="en-GB" sz="900" dirty="0">
                <a:solidFill>
                  <a:srgbClr val="000000"/>
                </a:solidFill>
                <a:latin typeface="Arial"/>
                <a:ea typeface="Arial"/>
                <a:cs typeface="Arial"/>
                <a:sym typeface="Arial"/>
              </a:rPr>
              <a:t> system to allocate and publish the duties. It allows members to swap and volunteer for duties. Notes on </a:t>
            </a:r>
            <a:r>
              <a:rPr lang="en-GB" sz="900" dirty="0" err="1">
                <a:solidFill>
                  <a:srgbClr val="000000"/>
                </a:solidFill>
                <a:latin typeface="Arial"/>
                <a:ea typeface="Arial"/>
                <a:cs typeface="Arial"/>
                <a:sym typeface="Arial"/>
              </a:rPr>
              <a:t>DutyMan</a:t>
            </a:r>
            <a:r>
              <a:rPr lang="en-GB" sz="900" dirty="0">
                <a:solidFill>
                  <a:srgbClr val="000000"/>
                </a:solidFill>
                <a:latin typeface="Arial"/>
                <a:ea typeface="Arial"/>
                <a:cs typeface="Arial"/>
                <a:sym typeface="Arial"/>
              </a:rPr>
              <a:t> are available on page 38 of the Yearbook.</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It is the responsibility of members to perform the duty allocated or arrange a swap to perform another duty. All officers should confirm their duty on Dutyman or arrange a swap as soon as possible; this significantly reduces the amount of time and effort spent by others to ensure that club members have the support they are expecting on the day.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All sailing duty officers are required to be at the club at least one hour before the sailing is timetabled to begin.</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Officer of the Day (OOD) </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OOD are timetabled for Sundays and Wednesday evenings.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Overview </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Normally the OOD will be assisted by a Safety Officer.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The role is to organise the racing programme for the day with the help of the Safety Officer. Details of managing a race, use of the flags and use of the race box is provided within the OOD box at the club. Should you have any questions regarding operating any of the systems, please contact the sailing captain.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Duty Preparation </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A month or more in advance of the duty date check </a:t>
            </a:r>
            <a:r>
              <a:rPr lang="en-GB" sz="900" dirty="0" err="1">
                <a:solidFill>
                  <a:srgbClr val="000000"/>
                </a:solidFill>
                <a:latin typeface="Arial"/>
                <a:ea typeface="Arial"/>
                <a:cs typeface="Arial"/>
                <a:sym typeface="Arial"/>
              </a:rPr>
              <a:t>DutyMan</a:t>
            </a:r>
            <a:r>
              <a:rPr lang="en-GB" sz="900" dirty="0">
                <a:solidFill>
                  <a:srgbClr val="000000"/>
                </a:solidFill>
                <a:latin typeface="Arial"/>
                <a:ea typeface="Arial"/>
                <a:cs typeface="Arial"/>
                <a:sym typeface="Arial"/>
              </a:rPr>
              <a:t> and contact the SO and ASO to confirm their attendance on the day.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Assistant Race Officer (ARO)</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Assistant Race Officers are timetabled for club Opens and large sailing events.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Overview </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The role is to assist the OOD with setting up the day’s racing for large sailing events and club Open events. The role will include collecting monies for an event, managing the collection of entry forms and handing out sailing instructions to participants. The ARO should assist the OOD with setting up and launching the committee boat (Dory) with all the required flags and signals required for the day’s racing. </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1"/>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22</a:t>
            </a:fld>
            <a:endParaRPr>
              <a:latin typeface="Arial"/>
              <a:ea typeface="Arial"/>
              <a:cs typeface="Arial"/>
              <a:sym typeface="Arial"/>
            </a:endParaRPr>
          </a:p>
        </p:txBody>
      </p:sp>
      <p:sp>
        <p:nvSpPr>
          <p:cNvPr id="302" name="Google Shape;302;p41"/>
          <p:cNvSpPr txBox="1"/>
          <p:nvPr/>
        </p:nvSpPr>
        <p:spPr>
          <a:xfrm>
            <a:off x="340242" y="340518"/>
            <a:ext cx="4657060" cy="6878638"/>
          </a:xfrm>
          <a:prstGeom prst="rect">
            <a:avLst/>
          </a:prstGeom>
          <a:noFill/>
          <a:ln>
            <a:noFill/>
          </a:ln>
        </p:spPr>
        <p:txBody>
          <a:bodyPr spcFirstLastPara="1" wrap="square" lIns="36575" tIns="36575" rIns="36575" bIns="36575" anchor="t" anchorCtr="0">
            <a:noAutofit/>
          </a:bodyPr>
          <a:lstStyle/>
          <a:p>
            <a:pPr marL="0" marR="0" lvl="0" indent="0" algn="just" rtl="0">
              <a:lnSpc>
                <a:spcPct val="100000"/>
              </a:lnSpc>
              <a:spcBef>
                <a:spcPts val="0"/>
              </a:spcBef>
              <a:spcAft>
                <a:spcPts val="0"/>
              </a:spcAft>
              <a:buClr>
                <a:srgbClr val="000000"/>
              </a:buClr>
              <a:buSzPts val="1000"/>
              <a:buFont typeface="Arial"/>
              <a:buNone/>
            </a:pPr>
            <a:r>
              <a:rPr lang="en-GB" sz="1000" b="1" i="0" u="none" strike="noStrike" cap="none" dirty="0">
                <a:solidFill>
                  <a:srgbClr val="000000"/>
                </a:solidFill>
                <a:latin typeface="Arial"/>
                <a:ea typeface="Arial"/>
                <a:cs typeface="Arial"/>
                <a:sym typeface="Arial"/>
              </a:rPr>
              <a:t>The </a:t>
            </a:r>
            <a:r>
              <a:rPr lang="en-GB" sz="1000" b="1" i="0" u="none" strike="noStrike" cap="none" dirty="0" err="1">
                <a:solidFill>
                  <a:srgbClr val="000000"/>
                </a:solidFill>
                <a:latin typeface="Arial"/>
                <a:ea typeface="Arial"/>
                <a:cs typeface="Arial"/>
                <a:sym typeface="Arial"/>
              </a:rPr>
              <a:t>DutyMan</a:t>
            </a:r>
            <a:r>
              <a:rPr lang="en-GB" sz="1000" b="1" i="0" u="none" strike="noStrike" cap="none" dirty="0">
                <a:solidFill>
                  <a:srgbClr val="000000"/>
                </a:solidFill>
                <a:latin typeface="Arial"/>
                <a:ea typeface="Arial"/>
                <a:cs typeface="Arial"/>
                <a:sym typeface="Arial"/>
              </a:rPr>
              <a:t> System</a:t>
            </a:r>
            <a:endParaRPr dirty="0"/>
          </a:p>
          <a:p>
            <a:pPr marL="0" marR="0" lvl="0" indent="0" algn="just" rtl="0">
              <a:lnSpc>
                <a:spcPct val="100000"/>
              </a:lnSpc>
              <a:spcBef>
                <a:spcPts val="0"/>
              </a:spcBef>
              <a:spcAft>
                <a:spcPts val="0"/>
              </a:spcAft>
              <a:buClr>
                <a:srgbClr val="000000"/>
              </a:buClr>
              <a:buSzPts val="900"/>
              <a:buFont typeface="Arial"/>
              <a:buNone/>
            </a:pPr>
            <a:r>
              <a:rPr lang="en-GB" sz="900" b="0" i="0" u="none" strike="noStrike" cap="none" dirty="0">
                <a:solidFill>
                  <a:srgbClr val="000000"/>
                </a:solidFill>
                <a:latin typeface="Arial"/>
                <a:ea typeface="Arial"/>
                <a:cs typeface="Arial"/>
                <a:sym typeface="Arial"/>
              </a:rPr>
              <a:t>Members will receive several reminders in the run up to the date of a duty unless they choose to switch off reminders. </a:t>
            </a:r>
            <a:endParaRPr dirty="0"/>
          </a:p>
          <a:p>
            <a:pPr marL="0" marR="0" lvl="0" indent="0" algn="just" rtl="0">
              <a:lnSpc>
                <a:spcPct val="100000"/>
              </a:lnSpc>
              <a:spcBef>
                <a:spcPts val="0"/>
              </a:spcBef>
              <a:spcAft>
                <a:spcPts val="0"/>
              </a:spcAft>
              <a:buClr>
                <a:schemeClr val="dk1"/>
              </a:buClr>
              <a:buSzPts val="900"/>
              <a:buFont typeface="Calibri"/>
              <a:buNone/>
            </a:pPr>
            <a:endParaRPr sz="9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900"/>
              <a:buFont typeface="Arial"/>
              <a:buNone/>
            </a:pPr>
            <a:r>
              <a:rPr lang="en-GB" sz="900" b="0" i="0" u="none" strike="noStrike" cap="none" dirty="0">
                <a:solidFill>
                  <a:srgbClr val="000000"/>
                </a:solidFill>
                <a:latin typeface="Arial"/>
                <a:ea typeface="Arial"/>
                <a:cs typeface="Arial"/>
                <a:sym typeface="Arial"/>
              </a:rPr>
              <a:t>To speed up the login process to confirm or arrange a swap follow the link from the initial allocation email to your account and then use the ‘bookmark this page’ option to add it to your favourites and you can then log straight in or use the </a:t>
            </a:r>
            <a:r>
              <a:rPr lang="en-GB" sz="900" b="0" i="0" u="none" strike="noStrike" cap="none" dirty="0" err="1">
                <a:solidFill>
                  <a:srgbClr val="000000"/>
                </a:solidFill>
                <a:latin typeface="Arial"/>
                <a:ea typeface="Arial"/>
                <a:cs typeface="Arial"/>
                <a:sym typeface="Arial"/>
              </a:rPr>
              <a:t>DutyMan</a:t>
            </a:r>
            <a:r>
              <a:rPr lang="en-GB" sz="900" b="0" i="0" u="none" strike="noStrike" cap="none" dirty="0">
                <a:solidFill>
                  <a:srgbClr val="000000"/>
                </a:solidFill>
                <a:latin typeface="Arial"/>
                <a:ea typeface="Arial"/>
                <a:cs typeface="Arial"/>
                <a:sym typeface="Arial"/>
              </a:rPr>
              <a:t> link on the club website homepage - https://scammondensailing.com</a:t>
            </a:r>
            <a:endParaRPr dirty="0"/>
          </a:p>
          <a:p>
            <a:pPr marL="0" marR="0" lvl="0" indent="0" algn="just" rtl="0">
              <a:lnSpc>
                <a:spcPct val="100000"/>
              </a:lnSpc>
              <a:spcBef>
                <a:spcPts val="0"/>
              </a:spcBef>
              <a:spcAft>
                <a:spcPts val="0"/>
              </a:spcAft>
              <a:buClr>
                <a:schemeClr val="dk1"/>
              </a:buClr>
              <a:buSzPts val="900"/>
              <a:buFont typeface="Calibri"/>
              <a:buNone/>
            </a:pPr>
            <a:endParaRPr sz="900" b="0" i="0" u="none" strike="noStrike" cap="none" dirty="0">
              <a:solidFill>
                <a:srgbClr val="000000"/>
              </a:solidFill>
              <a:latin typeface="Arial"/>
              <a:ea typeface="Arial"/>
              <a:cs typeface="Arial"/>
              <a:sym typeface="Arial"/>
            </a:endParaRPr>
          </a:p>
          <a:p>
            <a:pPr marL="179388" marR="0" lvl="0" indent="-93663"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Don’t leave it to the last minute. </a:t>
            </a:r>
            <a:endParaRPr dirty="0"/>
          </a:p>
          <a:p>
            <a:pPr marL="179388" marR="0" lvl="0" indent="-93663" algn="just" rtl="0">
              <a:lnSpc>
                <a:spcPct val="100000"/>
              </a:lnSpc>
              <a:spcBef>
                <a:spcPts val="25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Use the </a:t>
            </a:r>
            <a:r>
              <a:rPr lang="en-GB" sz="900" b="0" i="0" u="none" strike="noStrike" cap="none" dirty="0" err="1">
                <a:solidFill>
                  <a:srgbClr val="000000"/>
                </a:solidFill>
                <a:latin typeface="Arial"/>
                <a:ea typeface="Arial"/>
                <a:cs typeface="Arial"/>
                <a:sym typeface="Arial"/>
              </a:rPr>
              <a:t>DutyMan</a:t>
            </a:r>
            <a:r>
              <a:rPr lang="en-GB" sz="900" b="0" i="0" u="none" strike="noStrike" cap="none" dirty="0">
                <a:solidFill>
                  <a:srgbClr val="000000"/>
                </a:solidFill>
                <a:latin typeface="Arial"/>
                <a:ea typeface="Arial"/>
                <a:cs typeface="Arial"/>
                <a:sym typeface="Arial"/>
              </a:rPr>
              <a:t> website; select as many duties as possible that you can do to get the best possible chance of arranging a swap. </a:t>
            </a:r>
            <a:endParaRPr dirty="0"/>
          </a:p>
          <a:p>
            <a:pPr marL="179388" marR="0" lvl="0" indent="-93663" algn="l" rtl="0">
              <a:lnSpc>
                <a:spcPct val="100000"/>
              </a:lnSpc>
              <a:spcBef>
                <a:spcPts val="25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Try phoning those with duties in the near future (phone number on </a:t>
            </a:r>
            <a:r>
              <a:rPr lang="en-GB" sz="900" b="0" i="0" u="none" strike="noStrike" cap="none" dirty="0" err="1">
                <a:solidFill>
                  <a:srgbClr val="000000"/>
                </a:solidFill>
                <a:latin typeface="Arial"/>
                <a:ea typeface="Arial"/>
                <a:cs typeface="Arial"/>
                <a:sym typeface="Arial"/>
              </a:rPr>
              <a:t>DutyMan</a:t>
            </a:r>
            <a:r>
              <a:rPr lang="en-GB" sz="900" b="0" i="0" u="none" strike="noStrike" cap="none" dirty="0">
                <a:solidFill>
                  <a:srgbClr val="000000"/>
                </a:solidFill>
                <a:latin typeface="Arial"/>
                <a:ea typeface="Arial"/>
                <a:cs typeface="Arial"/>
                <a:sym typeface="Arial"/>
              </a:rPr>
              <a:t>), as they may well accommodate your swap if approached personally. </a:t>
            </a:r>
            <a:endParaRPr dirty="0"/>
          </a:p>
          <a:p>
            <a:pPr marL="0" marR="0" lvl="0" indent="0" algn="l" rtl="0">
              <a:lnSpc>
                <a:spcPct val="100000"/>
              </a:lnSpc>
              <a:spcBef>
                <a:spcPts val="0"/>
              </a:spcBef>
              <a:spcAft>
                <a:spcPts val="0"/>
              </a:spcAft>
              <a:buClr>
                <a:schemeClr val="dk1"/>
              </a:buClr>
              <a:buSzPts val="900"/>
              <a:buFont typeface="Calibri"/>
              <a:buNone/>
            </a:pPr>
            <a:endParaRPr sz="9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000"/>
              <a:buFont typeface="Arial"/>
              <a:buNone/>
            </a:pPr>
            <a:r>
              <a:rPr lang="en-GB" sz="1000" b="1" i="0" u="none" strike="noStrike" cap="none" dirty="0">
                <a:solidFill>
                  <a:srgbClr val="000000"/>
                </a:solidFill>
                <a:latin typeface="Arial"/>
                <a:ea typeface="Arial"/>
                <a:cs typeface="Arial"/>
                <a:sym typeface="Arial"/>
              </a:rPr>
              <a:t>Duties of the Safety Officer (SO)</a:t>
            </a:r>
            <a:endParaRPr dirty="0"/>
          </a:p>
          <a:p>
            <a:pPr marL="0" marR="0" lvl="0" indent="0" algn="just" rtl="0">
              <a:lnSpc>
                <a:spcPct val="100000"/>
              </a:lnSpc>
              <a:spcBef>
                <a:spcPts val="0"/>
              </a:spcBef>
              <a:spcAft>
                <a:spcPts val="0"/>
              </a:spcAft>
              <a:buClr>
                <a:schemeClr val="dk1"/>
              </a:buClr>
              <a:buSzPts val="900"/>
              <a:buFont typeface="Calibri"/>
              <a:buNone/>
            </a:pPr>
            <a:endParaRPr sz="900" b="1"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900"/>
              <a:buFont typeface="Arial"/>
              <a:buNone/>
            </a:pPr>
            <a:r>
              <a:rPr lang="en-GB" sz="900" b="1" i="0" u="none" strike="noStrike" cap="none" dirty="0">
                <a:solidFill>
                  <a:srgbClr val="000000"/>
                </a:solidFill>
                <a:latin typeface="Arial"/>
                <a:ea typeface="Arial"/>
                <a:cs typeface="Arial"/>
                <a:sym typeface="Arial"/>
              </a:rPr>
              <a:t>Your Role</a:t>
            </a:r>
            <a:r>
              <a:rPr lang="en-GB" sz="900" b="0" i="0" u="none" strike="noStrike" cap="none" dirty="0">
                <a:solidFill>
                  <a:srgbClr val="000000"/>
                </a:solidFill>
                <a:latin typeface="Arial"/>
                <a:ea typeface="Arial"/>
                <a:cs typeface="Arial"/>
                <a:sym typeface="Arial"/>
              </a:rPr>
              <a:t>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The SO is responsible for providing safety cover for sailors on the water in conjunction with other duty officers on the day.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dirty="0">
                <a:solidFill>
                  <a:srgbClr val="000000"/>
                </a:solidFill>
                <a:latin typeface="Arial"/>
                <a:ea typeface="Arial"/>
                <a:cs typeface="Arial"/>
                <a:sym typeface="Arial"/>
              </a:rPr>
              <a:t>When conditions warrant an additional assistant Safety Officer, one shall be drawn from the competing sailors. The conditions warranting an ASO could be weather, or competence of participating sailors, or a combination of the two. The OOD or SO may abandon all sailing if no volunteer ASO is forthcoming</a:t>
            </a:r>
            <a:endParaRPr sz="9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900"/>
              <a:buFont typeface="Calibri"/>
              <a:buNone/>
            </a:pPr>
            <a:endParaRPr sz="9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900"/>
              <a:buFont typeface="Arial"/>
              <a:buNone/>
            </a:pPr>
            <a:r>
              <a:rPr lang="en-GB" sz="900" b="1" i="0" u="none" strike="noStrike" cap="none" dirty="0">
                <a:solidFill>
                  <a:srgbClr val="000000"/>
                </a:solidFill>
                <a:latin typeface="Arial"/>
                <a:ea typeface="Arial"/>
                <a:cs typeface="Arial"/>
                <a:sym typeface="Arial"/>
              </a:rPr>
              <a:t>Preparation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All sailing duty officers are required to be at the club at least one hour before the sailing is timetabled to begin.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Check the weather forecast and ensure you have appropriate kit including buoyancy aid. </a:t>
            </a:r>
            <a:endParaRPr dirty="0"/>
          </a:p>
          <a:p>
            <a:pPr marL="0" marR="0" lvl="0" indent="0" algn="just" rtl="0">
              <a:lnSpc>
                <a:spcPct val="100000"/>
              </a:lnSpc>
              <a:spcBef>
                <a:spcPts val="0"/>
              </a:spcBef>
              <a:spcAft>
                <a:spcPts val="0"/>
              </a:spcAft>
              <a:buClr>
                <a:srgbClr val="000000"/>
              </a:buClr>
              <a:buSzPts val="900"/>
              <a:buFont typeface="Arial"/>
              <a:buNone/>
            </a:pPr>
            <a:r>
              <a:rPr lang="en-GB" sz="900" b="1" i="0" u="none" strike="noStrike" cap="none" dirty="0">
                <a:solidFill>
                  <a:srgbClr val="000000"/>
                </a:solidFill>
                <a:latin typeface="Arial"/>
                <a:ea typeface="Arial"/>
                <a:cs typeface="Arial"/>
                <a:sym typeface="Arial"/>
              </a:rPr>
              <a:t>IN AN EMERGENCY YOU MUST BE PREPARED TO GET WET TO HELP AFFECT A RESCUE - WEAR APPROPRIATE CLOTHING. </a:t>
            </a:r>
            <a:endParaRPr dirty="0"/>
          </a:p>
          <a:p>
            <a:pPr marL="0" marR="0" lvl="0" indent="0" algn="just" rtl="0">
              <a:lnSpc>
                <a:spcPct val="100000"/>
              </a:lnSpc>
              <a:spcBef>
                <a:spcPts val="0"/>
              </a:spcBef>
              <a:spcAft>
                <a:spcPts val="0"/>
              </a:spcAft>
              <a:buClr>
                <a:schemeClr val="dk1"/>
              </a:buClr>
              <a:buSzPts val="900"/>
              <a:buFont typeface="Calibri"/>
              <a:buNone/>
            </a:pPr>
            <a:endParaRPr sz="9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900"/>
              <a:buFont typeface="Arial"/>
              <a:buNone/>
            </a:pPr>
            <a:r>
              <a:rPr lang="en-GB" sz="900" b="1" i="0" u="none" strike="noStrike" cap="none" dirty="0">
                <a:solidFill>
                  <a:srgbClr val="000000"/>
                </a:solidFill>
                <a:latin typeface="Arial"/>
                <a:ea typeface="Arial"/>
                <a:cs typeface="Arial"/>
                <a:sym typeface="Arial"/>
              </a:rPr>
              <a:t>On Arrival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Get the boathouse/fuel store keys. They are kept in the clubhouse. The bunch you need is attached to the plastic bottle.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Unlock the boathouse. </a:t>
            </a:r>
            <a:endParaRPr dirty="0"/>
          </a:p>
          <a:p>
            <a:pPr marL="0" marR="0" lvl="0" indent="0" algn="just" rtl="0">
              <a:lnSpc>
                <a:spcPct val="100000"/>
              </a:lnSpc>
              <a:spcBef>
                <a:spcPts val="0"/>
              </a:spcBef>
              <a:spcAft>
                <a:spcPts val="0"/>
              </a:spcAft>
              <a:buClr>
                <a:schemeClr val="dk1"/>
              </a:buClr>
              <a:buSzPts val="900"/>
              <a:buFont typeface="Calibri"/>
              <a:buNone/>
            </a:pPr>
            <a:endParaRPr sz="9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900"/>
              <a:buFont typeface="Arial"/>
              <a:buNone/>
            </a:pPr>
            <a:r>
              <a:rPr lang="en-GB" sz="900" b="1" i="0" u="none" strike="noStrike" cap="none" dirty="0">
                <a:solidFill>
                  <a:srgbClr val="000000"/>
                </a:solidFill>
                <a:latin typeface="Arial"/>
                <a:ea typeface="Arial"/>
                <a:cs typeface="Arial"/>
                <a:sym typeface="Arial"/>
              </a:rPr>
              <a:t>Prepare Safety Boat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Normally there will be two safety boats in the boathouse; please use the boat best suited for the tasks of the day.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Check fuel levels.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Check that the boat is equipped with a paddle, anchor and rope together with a rope for towing. An emergency knife should also be located onboard. </a:t>
            </a:r>
            <a:endParaRPr dirty="0"/>
          </a:p>
          <a:p>
            <a:pPr marL="0" marR="0" lvl="0" indent="-63500" algn="just" rtl="0">
              <a:lnSpc>
                <a:spcPct val="100000"/>
              </a:lnSpc>
              <a:spcBef>
                <a:spcPts val="0"/>
              </a:spcBef>
              <a:spcAft>
                <a:spcPts val="0"/>
              </a:spcAft>
              <a:buClr>
                <a:srgbClr val="000000"/>
              </a:buClr>
              <a:buSzPts val="1000"/>
              <a:buFont typeface="Noto Sans Symbols"/>
              <a:buChar char="∙"/>
            </a:pPr>
            <a:r>
              <a:rPr lang="en-GB" sz="900" b="0" i="0" u="none" strike="noStrike" cap="none" dirty="0">
                <a:solidFill>
                  <a:srgbClr val="000000"/>
                </a:solidFill>
                <a:latin typeface="Arial"/>
                <a:ea typeface="Arial"/>
                <a:cs typeface="Arial"/>
                <a:sym typeface="Arial"/>
              </a:rPr>
              <a:t> Liaise with the SDO/OOD and ASO to ensure that the radios are working. </a:t>
            </a: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2"/>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23</a:t>
            </a:fld>
            <a:endParaRPr>
              <a:latin typeface="Arial"/>
              <a:ea typeface="Arial"/>
              <a:cs typeface="Arial"/>
              <a:sym typeface="Arial"/>
            </a:endParaRPr>
          </a:p>
        </p:txBody>
      </p:sp>
      <p:sp>
        <p:nvSpPr>
          <p:cNvPr id="308" name="Google Shape;308;p42"/>
          <p:cNvSpPr txBox="1"/>
          <p:nvPr/>
        </p:nvSpPr>
        <p:spPr>
          <a:xfrm>
            <a:off x="265814" y="340518"/>
            <a:ext cx="4699591" cy="6878638"/>
          </a:xfrm>
          <a:prstGeom prst="rect">
            <a:avLst/>
          </a:prstGeom>
          <a:noFill/>
          <a:ln>
            <a:noFill/>
          </a:ln>
        </p:spPr>
        <p:txBody>
          <a:bodyPr spcFirstLastPara="1" wrap="square" lIns="36575" tIns="36575" rIns="36575" bIns="36575" anchor="t" anchorCtr="0">
            <a:noAutofit/>
          </a:bodyPr>
          <a:lstStyle/>
          <a:p>
            <a:pPr marL="0" marR="0" lvl="0" indent="0" algn="just" rtl="0">
              <a:spcBef>
                <a:spcPts val="0"/>
              </a:spcBef>
              <a:spcAft>
                <a:spcPts val="0"/>
              </a:spcAft>
              <a:buNone/>
            </a:pPr>
            <a:r>
              <a:rPr lang="en-GB" sz="900" b="1" dirty="0">
                <a:solidFill>
                  <a:srgbClr val="000000"/>
                </a:solidFill>
                <a:latin typeface="Arial"/>
                <a:ea typeface="Arial"/>
                <a:cs typeface="Arial"/>
                <a:sym typeface="Arial"/>
              </a:rPr>
              <a:t>Safety Boat Duty</a:t>
            </a:r>
            <a:endParaRPr sz="900" dirty="0">
              <a:solidFill>
                <a:srgbClr val="000000"/>
              </a:solidFill>
              <a:latin typeface="Arial"/>
              <a:ea typeface="Arial"/>
              <a:cs typeface="Arial"/>
              <a:sym typeface="Arial"/>
            </a:endParaRPr>
          </a:p>
          <a:p>
            <a:pPr marL="228600" marR="0" lvl="0" indent="-22860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You must ensure that you are on hand to helm the safety boat at all times. </a:t>
            </a:r>
            <a:endParaRPr dirty="0"/>
          </a:p>
          <a:p>
            <a:pPr marL="171450" marR="0" lvl="0" indent="-171450" algn="just" rtl="0">
              <a:spcBef>
                <a:spcPts val="0"/>
              </a:spcBef>
              <a:spcAft>
                <a:spcPts val="0"/>
              </a:spcAft>
              <a:buClr>
                <a:srgbClr val="000000"/>
              </a:buClr>
              <a:buSzPts val="900"/>
              <a:buFont typeface="Arial"/>
              <a:buChar char="•"/>
            </a:pPr>
            <a:r>
              <a:rPr lang="en-GB" sz="900" b="1" dirty="0">
                <a:solidFill>
                  <a:srgbClr val="000000"/>
                </a:solidFill>
                <a:latin typeface="Arial"/>
                <a:ea typeface="Arial"/>
                <a:cs typeface="Arial"/>
                <a:sym typeface="Arial"/>
              </a:rPr>
              <a:t>We ask that duty officers do not cruise around the lake </a:t>
            </a:r>
            <a:r>
              <a:rPr lang="en-GB" sz="900" dirty="0">
                <a:solidFill>
                  <a:srgbClr val="000000"/>
                </a:solidFill>
                <a:latin typeface="Arial"/>
                <a:ea typeface="Arial"/>
                <a:cs typeface="Arial"/>
                <a:sym typeface="Arial"/>
              </a:rPr>
              <a:t>during sailing unless it is extremely windy, in which case subject to the sailors’ abilities and types of boats sailing it may be advantageous to be on the water ready. This is to ensure the club’s fuel costs are minimised.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On Wednesdays and Sundays you will be assisted by an Assistant Safety Officer (Rescue 2). Whenever you are undertaking a rescue, </a:t>
            </a:r>
            <a:r>
              <a:rPr lang="en-GB" sz="900" b="1" dirty="0">
                <a:solidFill>
                  <a:srgbClr val="000000"/>
                </a:solidFill>
                <a:latin typeface="Arial"/>
                <a:ea typeface="Arial"/>
                <a:cs typeface="Arial"/>
                <a:sym typeface="Arial"/>
              </a:rPr>
              <a:t>there should be two persons within the safety boat</a:t>
            </a:r>
            <a:r>
              <a:rPr lang="en-GB" sz="900" dirty="0">
                <a:solidFill>
                  <a:srgbClr val="000000"/>
                </a:solidFill>
                <a:latin typeface="Arial"/>
                <a:ea typeface="Arial"/>
                <a:cs typeface="Arial"/>
                <a:sym typeface="Arial"/>
              </a:rPr>
              <a:t>. It is impractical and unsafe to undertake an effective assistance as a single crew.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All occupants of the safety boat must wear a buoyancy aid.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Where there is no OOD or SDO on duty, the SO can impose restrictions on activities or stop all sailing if conditions are such that it is deemed to be unsafe for members to be on the water. If in doubt discuss with the members at the club during the day; there will probably be somebody there who is more experienced than you who will be more than willing to advise or help out.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457200" marR="0" lvl="0" indent="-228600" algn="just" rtl="0">
              <a:spcBef>
                <a:spcPts val="0"/>
              </a:spcBef>
              <a:spcAft>
                <a:spcPts val="0"/>
              </a:spcAft>
              <a:buNone/>
            </a:pPr>
            <a:r>
              <a:rPr lang="en-GB" sz="900" dirty="0">
                <a:solidFill>
                  <a:srgbClr val="000000"/>
                </a:solidFill>
                <a:latin typeface="Arial"/>
                <a:ea typeface="Arial"/>
                <a:cs typeface="Arial"/>
                <a:sym typeface="Arial"/>
              </a:rPr>
              <a:t>Criteria to consider: </a:t>
            </a:r>
            <a:endParaRPr dirty="0"/>
          </a:p>
          <a:p>
            <a:pPr marL="457200" marR="0" lvl="0" indent="-228600" algn="just" rtl="0">
              <a:spcBef>
                <a:spcPts val="29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Weather conditions </a:t>
            </a:r>
            <a:endParaRPr dirty="0"/>
          </a:p>
          <a:p>
            <a:pPr marL="457200" marR="0" lvl="0" indent="-228600" algn="just" rtl="0">
              <a:spcBef>
                <a:spcPts val="29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Number of boats sailing </a:t>
            </a:r>
            <a:endParaRPr dirty="0"/>
          </a:p>
          <a:p>
            <a:pPr marL="457200" marR="0" lvl="0" indent="-228600" algn="just" rtl="0">
              <a:spcBef>
                <a:spcPts val="29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Experience of sailors </a:t>
            </a:r>
            <a:endParaRPr dirty="0"/>
          </a:p>
          <a:p>
            <a:pPr marL="400050" marR="0" lvl="0" indent="-171450" algn="just" rtl="0">
              <a:spcBef>
                <a:spcPts val="29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Number of people who can be asked to help out; e.g. members present but not sailing could help out in another safety boat? </a:t>
            </a:r>
            <a:endParaRPr dirty="0"/>
          </a:p>
          <a:p>
            <a:pPr marL="0" marR="0" lvl="0" indent="0" algn="just" rtl="0">
              <a:spcBef>
                <a:spcPts val="29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On Departure </a:t>
            </a:r>
            <a:endParaRPr sz="900" dirty="0">
              <a:solidFill>
                <a:srgbClr val="000000"/>
              </a:solidFill>
              <a:latin typeface="Arial"/>
              <a:ea typeface="Arial"/>
              <a:cs typeface="Arial"/>
              <a:sym typeface="Arial"/>
            </a:endParaRPr>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Return the boat to where you found it and return equipment to the “as-found” condition.</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The boat should be mopped out if dirty.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Ensure that the water gate is closed and likewise secured.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Do not remove any keys or safety kill cords. They must be left in place on the safety boat ready for the next user.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If other members wish to continue sailing after your departure ensure that there is a nominated qualified person to take on the SO role and take on the responsibility of locking up if need be.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When a Boat Capsizes </a:t>
            </a:r>
            <a:endParaRPr sz="900" dirty="0">
              <a:solidFill>
                <a:srgbClr val="000000"/>
              </a:solidFill>
              <a:latin typeface="Arial"/>
              <a:ea typeface="Arial"/>
              <a:cs typeface="Arial"/>
              <a:sym typeface="Arial"/>
            </a:endParaRPr>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Most people cope very well when they capsize, after all it is part of sailing. However, do not assume that all is well.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Even the most experienced sailors can get into difficulties during a capsize or during recovery. You MUST go to a capsized boat as soon as possible after it has capsized to ensure that all is well. </a:t>
            </a:r>
            <a:endParaRPr dirty="0"/>
          </a:p>
          <a:p>
            <a:pPr marL="228600" marR="0" lvl="0" indent="-228600" algn="just"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i="1" dirty="0">
                <a:solidFill>
                  <a:srgbClr val="000000"/>
                </a:solidFill>
                <a:latin typeface="Arial"/>
                <a:ea typeface="Arial"/>
                <a:cs typeface="Arial"/>
                <a:sym typeface="Arial"/>
              </a:rPr>
              <a:t>(cont..)</a:t>
            </a:r>
            <a:endParaRPr sz="900" dirty="0">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3"/>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24</a:t>
            </a:fld>
            <a:endParaRPr>
              <a:latin typeface="Arial"/>
              <a:ea typeface="Arial"/>
              <a:cs typeface="Arial"/>
              <a:sym typeface="Arial"/>
            </a:endParaRPr>
          </a:p>
        </p:txBody>
      </p:sp>
      <p:sp>
        <p:nvSpPr>
          <p:cNvPr id="315" name="Google Shape;315;p43"/>
          <p:cNvSpPr txBox="1"/>
          <p:nvPr/>
        </p:nvSpPr>
        <p:spPr>
          <a:xfrm>
            <a:off x="287078" y="357583"/>
            <a:ext cx="4710223" cy="6878638"/>
          </a:xfrm>
          <a:prstGeom prst="rect">
            <a:avLst/>
          </a:prstGeom>
          <a:noFill/>
          <a:ln>
            <a:noFill/>
          </a:ln>
        </p:spPr>
        <p:txBody>
          <a:bodyPr spcFirstLastPara="1" wrap="square" lIns="36575" tIns="36575" rIns="36575" bIns="36575" anchor="t" anchorCtr="0">
            <a:noAutofit/>
          </a:bodyPr>
          <a:lstStyle/>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Do not assist unless asked, racing competitors usually wish to finish a race. However, keep a careful eye on what is happening, people use up a lot of energy very quickly, particularly if the water is cold.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If you consider that people are becoming too tired or cold you should encourage them to receive help. Young children should be taken onto the safety boat if you are at all concerned about their welfare; they get cold very quickly because of their lower body mass. Take anyone who is visibly cold - shivering - ashore and leave the dinghy until later.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The inadequately dressed sailor, not wearing a wet suit in cold or near freezing water is at considerable risk.  The figures are - 4 minutes in freezing water before chill sets in - 20 minutes in a wet suit.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When approaching someone in the water do so by travelling up wind, slow down and turn the engine off as soon as you are in contact with the person to be taken on board unless there is a risk of being blown aground. If upwind of the dinghy, do not drift down onto them.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Remember as you come alongside that the propeller on the back is potentially lethal, this is where a second person can be of considerable help, they can assist persons into the boat whilst you control the engine safely. If in doubt turn off the engine.</a:t>
            </a:r>
            <a:endParaRPr dirty="0"/>
          </a:p>
          <a:p>
            <a:pPr marL="171450" marR="0" lvl="0" indent="-171450" algn="just" rtl="0">
              <a:spcBef>
                <a:spcPts val="29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In the event of several capsizes (which very often happens in a squall) you will need to assess who needs your help most. In this situation you must visit each capsize and ask if everyone is all right. Use your judgement to ascertain whether it might be wiser to pick up those who are in the water and leave the boat until later, so that you get to other capsizes quickly.</a:t>
            </a:r>
            <a:endParaRPr dirty="0"/>
          </a:p>
          <a:p>
            <a:pPr marL="171450" marR="0" lvl="0" indent="-171450" algn="just" rtl="0">
              <a:spcBef>
                <a:spcPts val="29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Your priority is the safety of people not the recovery of boats. </a:t>
            </a:r>
            <a:endParaRPr dirty="0"/>
          </a:p>
          <a:p>
            <a:pPr marL="0" marR="0" lvl="0" indent="0" algn="just" rtl="0">
              <a:spcBef>
                <a:spcPts val="29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290"/>
              </a:spcBef>
              <a:spcAft>
                <a:spcPts val="0"/>
              </a:spcAft>
              <a:buNone/>
            </a:pPr>
            <a:r>
              <a:rPr lang="en-GB" sz="900" b="1" dirty="0">
                <a:solidFill>
                  <a:srgbClr val="000000"/>
                </a:solidFill>
                <a:latin typeface="Arial"/>
                <a:ea typeface="Arial"/>
                <a:cs typeface="Arial"/>
                <a:sym typeface="Arial"/>
              </a:rPr>
              <a:t>Inversion – Trapped Crew </a:t>
            </a:r>
            <a:endParaRPr sz="900" dirty="0">
              <a:solidFill>
                <a:srgbClr val="000000"/>
              </a:solidFill>
              <a:latin typeface="Arial"/>
              <a:ea typeface="Arial"/>
              <a:cs typeface="Arial"/>
              <a:sym typeface="Arial"/>
            </a:endParaRPr>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In the event that a dinghy has completely inverted and you believe that there is or may be someone trapped underneath it, the most important thing to do is to get the dinghy upright.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Throw the anchor overboard from the safety boat.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Climb onto the upturned hull.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Holding the tip of the centreboard/daggerboard and with your feet on the hull/deck join, lean backwards as far as possible to start to pull the boat upright.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If this does not quickly prove effective: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Take the tow line which has a carbineer clip attached to one end over the top of the dinghy and clip it to the further shroud. </a:t>
            </a:r>
            <a:endParaRPr dirty="0"/>
          </a:p>
          <a:p>
            <a:pPr marL="171450" marR="0" lvl="0" indent="-171450" algn="just"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Return to the safety boat, tie off the tow line, up-anchor and seek to pull up the dinghy using as much power as is necessary. </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4"/>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25</a:t>
            </a:fld>
            <a:endParaRPr>
              <a:latin typeface="Arial"/>
              <a:ea typeface="Arial"/>
              <a:cs typeface="Arial"/>
              <a:sym typeface="Arial"/>
            </a:endParaRPr>
          </a:p>
        </p:txBody>
      </p:sp>
      <p:sp>
        <p:nvSpPr>
          <p:cNvPr id="322" name="Google Shape;322;p44"/>
          <p:cNvSpPr txBox="1"/>
          <p:nvPr/>
        </p:nvSpPr>
        <p:spPr>
          <a:xfrm>
            <a:off x="350874" y="357583"/>
            <a:ext cx="4614531" cy="6878638"/>
          </a:xfrm>
          <a:prstGeom prst="rect">
            <a:avLst/>
          </a:prstGeom>
          <a:noFill/>
          <a:ln>
            <a:noFill/>
          </a:ln>
        </p:spPr>
        <p:txBody>
          <a:bodyPr spcFirstLastPara="1" wrap="square" lIns="36575" tIns="36575" rIns="36575" bIns="36575" anchor="t" anchorCtr="0">
            <a:noAutofit/>
          </a:bodyPr>
          <a:lstStyle/>
          <a:p>
            <a:pPr marL="0" marR="0" lvl="0" indent="0" algn="just" rtl="0">
              <a:spcBef>
                <a:spcPts val="0"/>
              </a:spcBef>
              <a:spcAft>
                <a:spcPts val="0"/>
              </a:spcAft>
              <a:buNone/>
            </a:pPr>
            <a:r>
              <a:rPr lang="en-GB" sz="900" b="1">
                <a:solidFill>
                  <a:srgbClr val="000000"/>
                </a:solidFill>
                <a:latin typeface="Arial"/>
                <a:ea typeface="Arial"/>
                <a:cs typeface="Arial"/>
                <a:sym typeface="Arial"/>
              </a:rPr>
              <a:t>First Aid and Medical Support </a:t>
            </a:r>
            <a:endParaRPr sz="900">
              <a:solidFill>
                <a:srgbClr val="000000"/>
              </a:solidFill>
              <a:latin typeface="Arial"/>
              <a:ea typeface="Arial"/>
              <a:cs typeface="Arial"/>
              <a:sym typeface="Arial"/>
            </a:endParaRPr>
          </a:p>
          <a:p>
            <a:pPr marL="228600" marR="0" lvl="0" indent="-228600" algn="just" rtl="0">
              <a:spcBef>
                <a:spcPts val="0"/>
              </a:spcBef>
              <a:spcAft>
                <a:spcPts val="0"/>
              </a:spcAft>
              <a:buClr>
                <a:srgbClr val="000000"/>
              </a:buClr>
              <a:buSzPts val="900"/>
              <a:buFont typeface="Arial"/>
              <a:buChar char="•"/>
            </a:pPr>
            <a:r>
              <a:rPr lang="en-GB" sz="900">
                <a:solidFill>
                  <a:srgbClr val="000000"/>
                </a:solidFill>
                <a:latin typeface="Arial"/>
                <a:ea typeface="Arial"/>
                <a:cs typeface="Arial"/>
                <a:sym typeface="Arial"/>
              </a:rPr>
              <a:t>Once ashore other people will probably take over, either First Aiders or </a:t>
            </a:r>
            <a:br>
              <a:rPr lang="en-GB" sz="900">
                <a:solidFill>
                  <a:srgbClr val="000000"/>
                </a:solidFill>
                <a:latin typeface="Arial"/>
                <a:ea typeface="Arial"/>
                <a:cs typeface="Arial"/>
                <a:sym typeface="Arial"/>
              </a:rPr>
            </a:br>
            <a:r>
              <a:rPr lang="en-GB" sz="900">
                <a:solidFill>
                  <a:srgbClr val="000000"/>
                </a:solidFill>
                <a:latin typeface="Arial"/>
                <a:ea typeface="Arial"/>
                <a:cs typeface="Arial"/>
                <a:sym typeface="Arial"/>
              </a:rPr>
              <a:t>Doctors. </a:t>
            </a:r>
            <a:endParaRPr/>
          </a:p>
          <a:p>
            <a:pPr marL="228600" marR="0" lvl="0" indent="-228600" algn="just" rtl="0">
              <a:spcBef>
                <a:spcPts val="0"/>
              </a:spcBef>
              <a:spcAft>
                <a:spcPts val="0"/>
              </a:spcAft>
              <a:buClr>
                <a:srgbClr val="000000"/>
              </a:buClr>
              <a:buSzPts val="900"/>
              <a:buFont typeface="Arial"/>
              <a:buChar char="•"/>
            </a:pPr>
            <a:r>
              <a:rPr lang="en-GB" sz="900">
                <a:solidFill>
                  <a:srgbClr val="000000"/>
                </a:solidFill>
                <a:latin typeface="Arial"/>
                <a:ea typeface="Arial"/>
                <a:cs typeface="Arial"/>
                <a:sym typeface="Arial"/>
              </a:rPr>
              <a:t>Usually, a shivering capsize victim can be revived by a hot shower, dry clothes and a hot cup of tea. </a:t>
            </a:r>
            <a:endParaRPr/>
          </a:p>
          <a:p>
            <a:pPr marL="228600" marR="0" lvl="0" indent="-228600" algn="just" rtl="0">
              <a:spcBef>
                <a:spcPts val="0"/>
              </a:spcBef>
              <a:spcAft>
                <a:spcPts val="0"/>
              </a:spcAft>
              <a:buClr>
                <a:srgbClr val="000000"/>
              </a:buClr>
              <a:buSzPts val="900"/>
              <a:buFont typeface="Arial"/>
              <a:buChar char="•"/>
            </a:pPr>
            <a:r>
              <a:rPr lang="en-GB" sz="900">
                <a:solidFill>
                  <a:srgbClr val="000000"/>
                </a:solidFill>
                <a:latin typeface="Arial"/>
                <a:ea typeface="Arial"/>
                <a:cs typeface="Arial"/>
                <a:sym typeface="Arial"/>
              </a:rPr>
              <a:t>In the event of more serious incident or injury and in the absence of a first aider contact either 111 or 999 for advice and follow the club serious incident procedure if need be; a copy is available in the clubhouse. </a:t>
            </a:r>
            <a:endParaRPr/>
          </a:p>
          <a:p>
            <a:pPr marL="0" marR="0" lvl="0" indent="0" algn="l" rtl="0">
              <a:spcBef>
                <a:spcPts val="0"/>
              </a:spcBef>
              <a:spcAft>
                <a:spcPts val="0"/>
              </a:spcAft>
              <a:buNone/>
            </a:pPr>
            <a:r>
              <a:rPr lang="en-GB" sz="900">
                <a:solidFill>
                  <a:srgbClr val="000000"/>
                </a:solidFill>
                <a:latin typeface="Arial"/>
                <a:ea typeface="Arial"/>
                <a:cs typeface="Arial"/>
                <a:sym typeface="Arial"/>
              </a:rPr>
              <a:t> </a:t>
            </a:r>
            <a:endParaRPr/>
          </a:p>
        </p:txBody>
      </p:sp>
      <p:sp>
        <p:nvSpPr>
          <p:cNvPr id="323" name="Google Shape;323;p44"/>
          <p:cNvSpPr txBox="1"/>
          <p:nvPr/>
        </p:nvSpPr>
        <p:spPr>
          <a:xfrm>
            <a:off x="935633" y="1907629"/>
            <a:ext cx="266537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000" dirty="0">
                <a:solidFill>
                  <a:srgbClr val="000000"/>
                </a:solidFill>
                <a:latin typeface="Calibri"/>
                <a:ea typeface="Calibri"/>
                <a:cs typeface="Calibri"/>
                <a:sym typeface="Calibri"/>
              </a:rPr>
              <a:t>Clubhouse Address: The Old Vicarage, </a:t>
            </a:r>
            <a:r>
              <a:rPr lang="en-GB" sz="1000" dirty="0" err="1">
                <a:solidFill>
                  <a:srgbClr val="000000"/>
                </a:solidFill>
                <a:latin typeface="Calibri"/>
                <a:ea typeface="Calibri"/>
                <a:cs typeface="Calibri"/>
                <a:sym typeface="Calibri"/>
              </a:rPr>
              <a:t>Scammonden</a:t>
            </a:r>
            <a:r>
              <a:rPr lang="en-GB" sz="1000" dirty="0">
                <a:solidFill>
                  <a:srgbClr val="000000"/>
                </a:solidFill>
                <a:latin typeface="Calibri"/>
                <a:ea typeface="Calibri"/>
                <a:cs typeface="Calibri"/>
                <a:sym typeface="Calibri"/>
              </a:rPr>
              <a:t>, </a:t>
            </a:r>
            <a:endParaRPr dirty="0"/>
          </a:p>
          <a:p>
            <a:pPr marL="0" marR="0" lvl="0" indent="0" algn="ctr" rtl="0">
              <a:spcBef>
                <a:spcPts val="0"/>
              </a:spcBef>
              <a:spcAft>
                <a:spcPts val="0"/>
              </a:spcAft>
              <a:buNone/>
            </a:pPr>
            <a:r>
              <a:rPr lang="en-GB" sz="1000" dirty="0">
                <a:solidFill>
                  <a:srgbClr val="000000"/>
                </a:solidFill>
                <a:latin typeface="Calibri"/>
                <a:ea typeface="Calibri"/>
                <a:cs typeface="Calibri"/>
                <a:sym typeface="Calibri"/>
              </a:rPr>
              <a:t>near Outlane, Huddersfield, HD3 3FT</a:t>
            </a:r>
            <a:endParaRPr dirty="0"/>
          </a:p>
          <a:p>
            <a:pPr marL="0" marR="0" lvl="0" indent="0" algn="ctr" rtl="0">
              <a:spcBef>
                <a:spcPts val="0"/>
              </a:spcBef>
              <a:spcAft>
                <a:spcPts val="0"/>
              </a:spcAft>
              <a:buNone/>
            </a:pPr>
            <a:r>
              <a:rPr lang="en-GB" sz="1000" dirty="0">
                <a:solidFill>
                  <a:srgbClr val="000000"/>
                </a:solidFill>
                <a:latin typeface="Calibri"/>
                <a:ea typeface="Calibri"/>
                <a:cs typeface="Calibri"/>
                <a:sym typeface="Calibri"/>
              </a:rPr>
              <a:t>What3words: </a:t>
            </a:r>
            <a:endParaRPr dirty="0"/>
          </a:p>
          <a:p>
            <a:pPr marL="0" marR="0" lvl="0" indent="0" algn="ctr" rtl="0">
              <a:spcBef>
                <a:spcPts val="0"/>
              </a:spcBef>
              <a:spcAft>
                <a:spcPts val="0"/>
              </a:spcAft>
              <a:buNone/>
            </a:pPr>
            <a:r>
              <a:rPr lang="en-GB" sz="1000" dirty="0">
                <a:solidFill>
                  <a:srgbClr val="000000"/>
                </a:solidFill>
                <a:latin typeface="Calibri"/>
                <a:ea typeface="Calibri"/>
                <a:cs typeface="Calibri"/>
                <a:sym typeface="Calibri"/>
              </a:rPr>
              <a:t>Live octagonal weddings</a:t>
            </a:r>
            <a:endParaRPr dirty="0"/>
          </a:p>
          <a:p>
            <a:pPr marL="0" marR="0" lvl="0" indent="0" algn="ctr" rtl="0">
              <a:spcBef>
                <a:spcPts val="0"/>
              </a:spcBef>
              <a:spcAft>
                <a:spcPts val="0"/>
              </a:spcAft>
              <a:buNone/>
            </a:pPr>
            <a:endParaRPr sz="1000" dirty="0">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5"/>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26</a:t>
            </a:fld>
            <a:endParaRPr>
              <a:latin typeface="Arial"/>
              <a:ea typeface="Arial"/>
              <a:cs typeface="Arial"/>
              <a:sym typeface="Arial"/>
            </a:endParaRPr>
          </a:p>
        </p:txBody>
      </p:sp>
      <p:sp>
        <p:nvSpPr>
          <p:cNvPr id="330" name="Google Shape;330;p45"/>
          <p:cNvSpPr txBox="1"/>
          <p:nvPr/>
        </p:nvSpPr>
        <p:spPr>
          <a:xfrm>
            <a:off x="414670" y="357583"/>
            <a:ext cx="4508204" cy="6878638"/>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400" b="1" dirty="0" err="1">
                <a:solidFill>
                  <a:srgbClr val="000000"/>
                </a:solidFill>
                <a:latin typeface="Arial"/>
                <a:ea typeface="Arial"/>
                <a:cs typeface="Arial"/>
                <a:sym typeface="Arial"/>
              </a:rPr>
              <a:t>Scammonden</a:t>
            </a:r>
            <a:r>
              <a:rPr lang="en-GB" sz="1400" b="1" dirty="0">
                <a:solidFill>
                  <a:srgbClr val="000000"/>
                </a:solidFill>
                <a:latin typeface="Arial"/>
                <a:ea typeface="Arial"/>
                <a:cs typeface="Arial"/>
                <a:sym typeface="Arial"/>
              </a:rPr>
              <a:t> Water RYA Training Centre</a:t>
            </a:r>
            <a:endParaRPr sz="14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Training is an important aspect of our club activities. As a recognised Royal Yachting Association (RYA) Training Centre, </a:t>
            </a:r>
            <a:r>
              <a:rPr lang="en-GB" sz="900" dirty="0" err="1">
                <a:solidFill>
                  <a:srgbClr val="000000"/>
                </a:solidFill>
                <a:latin typeface="Arial"/>
                <a:ea typeface="Arial"/>
                <a:cs typeface="Arial"/>
                <a:sym typeface="Arial"/>
              </a:rPr>
              <a:t>Scammonden</a:t>
            </a:r>
            <a:r>
              <a:rPr lang="en-GB" sz="900" dirty="0">
                <a:solidFill>
                  <a:srgbClr val="000000"/>
                </a:solidFill>
                <a:latin typeface="Arial"/>
                <a:ea typeface="Arial"/>
                <a:cs typeface="Arial"/>
                <a:sym typeface="Arial"/>
              </a:rPr>
              <a:t> Water Sailing Club is able to offer club members training and coaching sessions on site. The Training Centre caters for both adult and junior training.  Our sailing season runs between mid-April and mid-October during which beginner, intermediate and advanced sailors are welcome to come along and improve their skills.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As a club, we are keen to welcome those new to sailing, as well as those who have sailed previously. We are also eager to attract those who are confident and proficient sailors.  We can also accommodate training during the winter months, weather permitting, although this is not recommended for beginners.  Sessions are run within the framework of the RYA schemes and, where applicable, can be tailored to suit individual sailing needs. We are able to sign log books, and on completion of each course to the required standard, issue RYA certificates for the courses to which we are accredited.</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The pillars of our success as a training centre are the instructors themselves. All of our courses and coaching sessions are organised and run by individuals or a group of dedicated, experienced and friendly instructors. We currently have six RYA qualified instructors, the majority of whom are volunteers:  </a:t>
            </a:r>
            <a:endParaRPr dirty="0"/>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b="1" u="sng" dirty="0">
                <a:solidFill>
                  <a:srgbClr val="000000"/>
                </a:solidFill>
                <a:latin typeface="Arial"/>
                <a:ea typeface="Arial"/>
                <a:cs typeface="Arial"/>
                <a:sym typeface="Arial"/>
              </a:rPr>
              <a:t>Courses</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As we are a voluntary run centre, not a commercial training establishment, courses are run according to demand and available resources. Therefore, please contact the Training Centre Principle if you are interested in an aspect of training which has not been included. Course details, scheduled dates, availability, costs and booking details can be found on the club website - </a:t>
            </a:r>
            <a:r>
              <a:rPr lang="en-GB" sz="900" u="sng" dirty="0">
                <a:solidFill>
                  <a:srgbClr val="000000"/>
                </a:solidFill>
                <a:latin typeface="Arial"/>
                <a:ea typeface="Arial"/>
                <a:cs typeface="Arial"/>
                <a:sym typeface="Arial"/>
              </a:rPr>
              <a:t>scammondensailing.com/training-centre</a:t>
            </a:r>
            <a:r>
              <a:rPr lang="en-GB" sz="900" dirty="0">
                <a:solidFill>
                  <a:srgbClr val="000000"/>
                </a:solidFill>
                <a:latin typeface="Arial"/>
                <a:ea typeface="Arial"/>
                <a:cs typeface="Arial"/>
                <a:sym typeface="Arial"/>
              </a:rPr>
              <a:t>.  Buoyancy aids are provided free of charge if needed but we cannot provide wetsuits or other waterproof clothing.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p:txBody>
      </p:sp>
      <p:graphicFrame>
        <p:nvGraphicFramePr>
          <p:cNvPr id="331" name="Google Shape;331;p45"/>
          <p:cNvGraphicFramePr/>
          <p:nvPr/>
        </p:nvGraphicFramePr>
        <p:xfrm>
          <a:off x="577627" y="3623044"/>
          <a:ext cx="4102425" cy="1020900"/>
        </p:xfrm>
        <a:graphic>
          <a:graphicData uri="http://schemas.openxmlformats.org/drawingml/2006/table">
            <a:tbl>
              <a:tblPr>
                <a:noFill/>
                <a:tableStyleId>{DB705423-62AE-49EA-8896-7DD17EDD364A}</a:tableStyleId>
              </a:tblPr>
              <a:tblGrid>
                <a:gridCol w="2088225">
                  <a:extLst>
                    <a:ext uri="{9D8B030D-6E8A-4147-A177-3AD203B41FA5}">
                      <a16:colId xmlns:a16="http://schemas.microsoft.com/office/drawing/2014/main" val="20000"/>
                    </a:ext>
                  </a:extLst>
                </a:gridCol>
                <a:gridCol w="2014200">
                  <a:extLst>
                    <a:ext uri="{9D8B030D-6E8A-4147-A177-3AD203B41FA5}">
                      <a16:colId xmlns:a16="http://schemas.microsoft.com/office/drawing/2014/main" val="20001"/>
                    </a:ext>
                  </a:extLst>
                </a:gridCol>
              </a:tblGrid>
              <a:tr h="237875">
                <a:tc gridSpan="2">
                  <a:txBody>
                    <a:bodyPr/>
                    <a:lstStyle/>
                    <a:p>
                      <a:pPr marL="0" marR="0" lvl="0" indent="0" algn="l" rtl="0">
                        <a:spcBef>
                          <a:spcPts val="0"/>
                        </a:spcBef>
                        <a:spcAft>
                          <a:spcPts val="0"/>
                        </a:spcAft>
                        <a:buNone/>
                      </a:pPr>
                      <a:r>
                        <a:rPr lang="en-GB" sz="900">
                          <a:solidFill>
                            <a:srgbClr val="000000"/>
                          </a:solidFill>
                          <a:latin typeface="Arial"/>
                          <a:ea typeface="Arial"/>
                          <a:cs typeface="Arial"/>
                          <a:sym typeface="Arial"/>
                        </a:rPr>
                        <a:t>Ben Ratcliffe - Chief Instructor, Race Coach and Powerboat Instructor</a:t>
                      </a:r>
                      <a:endParaRPr sz="1000">
                        <a:solidFill>
                          <a:srgbClr val="000000"/>
                        </a:solidFill>
                        <a:latin typeface="Times New Roman"/>
                        <a:ea typeface="Times New Roman"/>
                        <a:cs typeface="Times New Roman"/>
                        <a:sym typeface="Times New Roman"/>
                      </a:endParaRPr>
                    </a:p>
                  </a:txBody>
                  <a:tcPr marL="36575" marR="36575" marT="36575" marB="36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89925">
                <a:tc>
                  <a:txBody>
                    <a:bodyPr/>
                    <a:lstStyle/>
                    <a:p>
                      <a:pPr marL="0" marR="0" lvl="0" indent="0" algn="l" rtl="0">
                        <a:spcBef>
                          <a:spcPts val="0"/>
                        </a:spcBef>
                        <a:spcAft>
                          <a:spcPts val="0"/>
                        </a:spcAft>
                        <a:buNone/>
                      </a:pPr>
                      <a:r>
                        <a:rPr lang="en-GB" sz="900">
                          <a:solidFill>
                            <a:srgbClr val="000000"/>
                          </a:solidFill>
                          <a:latin typeface="Arial"/>
                          <a:ea typeface="Arial"/>
                          <a:cs typeface="Arial"/>
                          <a:sym typeface="Arial"/>
                        </a:rPr>
                        <a:t>Ian Turrell - Senior Instructor and </a:t>
                      </a:r>
                      <a:br>
                        <a:rPr lang="en-GB" sz="900">
                          <a:solidFill>
                            <a:srgbClr val="000000"/>
                          </a:solidFill>
                          <a:latin typeface="Arial"/>
                          <a:ea typeface="Arial"/>
                          <a:cs typeface="Arial"/>
                          <a:sym typeface="Arial"/>
                        </a:rPr>
                      </a:br>
                      <a:r>
                        <a:rPr lang="en-GB" sz="900">
                          <a:solidFill>
                            <a:srgbClr val="000000"/>
                          </a:solidFill>
                          <a:latin typeface="Arial"/>
                          <a:ea typeface="Arial"/>
                          <a:cs typeface="Arial"/>
                          <a:sym typeface="Arial"/>
                        </a:rPr>
                        <a:t>Powerboat Instructor</a:t>
                      </a:r>
                      <a:endParaRPr sz="1000">
                        <a:solidFill>
                          <a:srgbClr val="000000"/>
                        </a:solidFill>
                        <a:latin typeface="Times New Roman"/>
                        <a:ea typeface="Times New Roman"/>
                        <a:cs typeface="Times New Roman"/>
                        <a:sym typeface="Times New Roman"/>
                      </a:endParaRPr>
                    </a:p>
                  </a:txBody>
                  <a:tcPr marL="36575" marR="36575" marT="36575" marB="36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GB" sz="900">
                          <a:solidFill>
                            <a:srgbClr val="000000"/>
                          </a:solidFill>
                          <a:latin typeface="Arial"/>
                          <a:ea typeface="Arial"/>
                          <a:cs typeface="Arial"/>
                          <a:sym typeface="Arial"/>
                        </a:rPr>
                        <a:t>Paul Cornish - Dinghy Instructor</a:t>
                      </a:r>
                      <a:br>
                        <a:rPr lang="en-GB" sz="900">
                          <a:solidFill>
                            <a:srgbClr val="000000"/>
                          </a:solidFill>
                          <a:latin typeface="Arial"/>
                          <a:ea typeface="Arial"/>
                          <a:cs typeface="Arial"/>
                          <a:sym typeface="Arial"/>
                        </a:rPr>
                      </a:br>
                      <a:endParaRPr sz="1000">
                        <a:solidFill>
                          <a:srgbClr val="000000"/>
                        </a:solidFill>
                        <a:latin typeface="Times New Roman"/>
                        <a:ea typeface="Times New Roman"/>
                        <a:cs typeface="Times New Roman"/>
                        <a:sym typeface="Times New Roman"/>
                      </a:endParaRPr>
                    </a:p>
                  </a:txBody>
                  <a:tcPr marL="36575" marR="36575" marT="36575" marB="36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93100">
                <a:tc gridSpan="2">
                  <a:txBody>
                    <a:bodyPr/>
                    <a:lstStyle/>
                    <a:p>
                      <a:pPr marL="0" marR="0" lvl="0" indent="0" algn="l" rtl="0">
                        <a:spcBef>
                          <a:spcPts val="0"/>
                        </a:spcBef>
                        <a:spcAft>
                          <a:spcPts val="0"/>
                        </a:spcAft>
                        <a:buNone/>
                      </a:pPr>
                      <a:r>
                        <a:rPr lang="en-GB" sz="900">
                          <a:solidFill>
                            <a:srgbClr val="000000"/>
                          </a:solidFill>
                          <a:latin typeface="Arial"/>
                          <a:ea typeface="Arial"/>
                          <a:cs typeface="Arial"/>
                          <a:sym typeface="Arial"/>
                        </a:rPr>
                        <a:t>Mark Clarke - Senior Instructor &amp; Powerboat Advanced Instructor </a:t>
                      </a:r>
                      <a:endParaRPr sz="10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900">
                          <a:solidFill>
                            <a:srgbClr val="000000"/>
                          </a:solidFill>
                          <a:latin typeface="Arial"/>
                          <a:ea typeface="Arial"/>
                          <a:cs typeface="Arial"/>
                          <a:sym typeface="Arial"/>
                        </a:rPr>
                        <a:t>Mick Hunter - Dinghy Instructor &amp; Powerboat Advanced Instructor</a:t>
                      </a:r>
                      <a:endParaRPr sz="1000">
                        <a:solidFill>
                          <a:srgbClr val="000000"/>
                        </a:solidFill>
                        <a:latin typeface="Times New Roman"/>
                        <a:ea typeface="Times New Roman"/>
                        <a:cs typeface="Times New Roman"/>
                        <a:sym typeface="Times New Roman"/>
                      </a:endParaRPr>
                    </a:p>
                  </a:txBody>
                  <a:tcPr marL="36575" marR="36575" marT="36575" marB="36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332" name="Google Shape;332;p45"/>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6"/>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27</a:t>
            </a:fld>
            <a:endParaRPr>
              <a:latin typeface="Arial"/>
              <a:ea typeface="Arial"/>
              <a:cs typeface="Arial"/>
              <a:sym typeface="Arial"/>
            </a:endParaRPr>
          </a:p>
        </p:txBody>
      </p:sp>
      <p:sp>
        <p:nvSpPr>
          <p:cNvPr id="339" name="Google Shape;339;p46"/>
          <p:cNvSpPr txBox="1"/>
          <p:nvPr/>
        </p:nvSpPr>
        <p:spPr>
          <a:xfrm>
            <a:off x="575593" y="357583"/>
            <a:ext cx="4176464" cy="6878638"/>
          </a:xfrm>
          <a:prstGeom prst="rect">
            <a:avLst/>
          </a:prstGeom>
          <a:noFill/>
          <a:ln>
            <a:noFill/>
          </a:ln>
        </p:spPr>
        <p:txBody>
          <a:bodyPr spcFirstLastPara="1" wrap="square" lIns="36575" tIns="36575" rIns="36575" bIns="36575" anchor="t" anchorCtr="0">
            <a:noAutofit/>
          </a:bodyPr>
          <a:lstStyle/>
          <a:p>
            <a:pPr marL="0" marR="0" lvl="0" indent="0" algn="just" rtl="0">
              <a:spcBef>
                <a:spcPts val="0"/>
              </a:spcBef>
              <a:spcAft>
                <a:spcPts val="0"/>
              </a:spcAft>
              <a:buNone/>
            </a:pPr>
            <a:r>
              <a:rPr lang="en-GB" sz="900" b="1" dirty="0">
                <a:solidFill>
                  <a:srgbClr val="000000"/>
                </a:solidFill>
                <a:latin typeface="Arial"/>
                <a:ea typeface="Arial"/>
                <a:cs typeface="Arial"/>
                <a:sym typeface="Arial"/>
              </a:rPr>
              <a:t>Adult Training</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Adult training follows the RYA National Sailing Scheme syllabus. A list of the courses on offer (subject to demand and availability) can be seen below. For further details see the RYA website -  </a:t>
            </a:r>
            <a:br>
              <a:rPr lang="en-GB" sz="900" dirty="0">
                <a:solidFill>
                  <a:srgbClr val="000000"/>
                </a:solidFill>
                <a:latin typeface="Arial"/>
                <a:ea typeface="Arial"/>
                <a:cs typeface="Arial"/>
                <a:sym typeface="Arial"/>
              </a:rPr>
            </a:br>
            <a:r>
              <a:rPr lang="en-GB" sz="900" dirty="0">
                <a:solidFill>
                  <a:srgbClr val="000000"/>
                </a:solidFill>
                <a:latin typeface="Arial"/>
                <a:ea typeface="Arial"/>
                <a:cs typeface="Arial"/>
                <a:sym typeface="Arial"/>
              </a:rPr>
              <a:t>http://www.rya.org.uk/courses-training/Pages/hub.aspx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Dinghy Level 1 – Start Sailing</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Dinghy Level 2 – Basic Skills</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Dinghy Level 3 – Better sailing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Dinghy Start Racing</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Dinghy Seamanship Skills</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Dinghy Performance Sailing</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Dinghy Sailing with Spinnakers </a:t>
            </a:r>
            <a:endParaRPr dirty="0"/>
          </a:p>
          <a:p>
            <a:pPr marL="0" marR="0" lvl="0" indent="0" algn="just" rtl="0">
              <a:spcBef>
                <a:spcPts val="0"/>
              </a:spcBef>
              <a:spcAft>
                <a:spcPts val="0"/>
              </a:spcAft>
              <a:buNone/>
            </a:pPr>
            <a:br>
              <a:rPr lang="en-GB" sz="900" dirty="0">
                <a:solidFill>
                  <a:srgbClr val="000000"/>
                </a:solidFill>
                <a:latin typeface="Arial"/>
                <a:ea typeface="Arial"/>
                <a:cs typeface="Arial"/>
                <a:sym typeface="Arial"/>
              </a:rPr>
            </a:br>
            <a:r>
              <a:rPr lang="en-GB" sz="900" dirty="0">
                <a:solidFill>
                  <a:srgbClr val="000000"/>
                </a:solidFill>
                <a:latin typeface="Arial"/>
                <a:ea typeface="Arial"/>
                <a:cs typeface="Arial"/>
                <a:sym typeface="Arial"/>
              </a:rPr>
              <a:t>Where the requirement is to undertake 16 hours of training most of the courses are held over four consecutive (weather permitting) Saturday afternoons. Level 1 courses are run in Wayfarer dinghies while Level 2 courses are run in both Wayfarers and single -handed Topper dinghies. The Powerboat and Safety courses are run over two full days, incorporating theory and practical work. The First Aid courses are run over two twilight sessions.</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0" marR="0" lvl="0" indent="0" algn="just" rtl="0">
              <a:lnSpc>
                <a:spcPct val="105000"/>
              </a:lnSpc>
              <a:spcBef>
                <a:spcPts val="0"/>
              </a:spcBef>
              <a:spcAft>
                <a:spcPts val="0"/>
              </a:spcAft>
              <a:buNone/>
            </a:pPr>
            <a:r>
              <a:rPr lang="en-GB" sz="900" dirty="0">
                <a:solidFill>
                  <a:srgbClr val="000000"/>
                </a:solidFill>
                <a:latin typeface="Arial"/>
                <a:ea typeface="Arial"/>
                <a:cs typeface="Arial"/>
                <a:sym typeface="Arial"/>
              </a:rPr>
              <a:t>Our intention as a club has been to provide the best training and resources to enable all of our members to develop their skills in both sailing and powerboats. This includes becoming more competent using a powerboat and to gain a recognised RYA Certificate to support this new skill. Throughout the last few years many members have taken these opportunities. </a:t>
            </a:r>
            <a:endParaRPr dirty="0"/>
          </a:p>
          <a:p>
            <a:pPr marL="0" marR="0" lvl="0" indent="0" algn="just" rtl="0">
              <a:lnSpc>
                <a:spcPct val="105000"/>
              </a:lnSpc>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lnSpc>
                <a:spcPct val="105000"/>
              </a:lnSpc>
              <a:spcBef>
                <a:spcPts val="0"/>
              </a:spcBef>
              <a:spcAft>
                <a:spcPts val="0"/>
              </a:spcAft>
              <a:buNone/>
            </a:pPr>
            <a:r>
              <a:rPr lang="en-GB" sz="900" dirty="0">
                <a:solidFill>
                  <a:srgbClr val="000000"/>
                </a:solidFill>
                <a:latin typeface="Arial"/>
                <a:ea typeface="Arial"/>
                <a:cs typeface="Arial"/>
                <a:sym typeface="Arial"/>
              </a:rPr>
              <a:t>As it is a fundamental requirement for the club to provide competent safety boat cover while we are using the water, we intend to continue to run both the Powerboat and Safety Boat courses during the 2023 season.  I encourage every member to take the opportunity to benefit from these courses so that we are better able to safely operate and manage our safety boats.</a:t>
            </a:r>
            <a:endParaRPr dirty="0"/>
          </a:p>
          <a:p>
            <a:pPr marL="0" marR="0" lvl="0" indent="0" algn="just" rtl="0">
              <a:lnSpc>
                <a:spcPct val="105000"/>
              </a:lnSpc>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Saturday Club</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Saturday Club is led by our Senior Instructor, Ben Ratcliffe, with our dinghy instructors running aspects of the sessions and modelling good practice. It caters for young sailors roughly in the age range 8 to 16 years. In 202</a:t>
            </a:r>
            <a:r>
              <a:rPr lang="en-GB" sz="900" dirty="0"/>
              <a:t>5</a:t>
            </a:r>
            <a:r>
              <a:rPr lang="en-GB" sz="900" dirty="0">
                <a:solidFill>
                  <a:srgbClr val="000000"/>
                </a:solidFill>
                <a:latin typeface="Arial"/>
                <a:ea typeface="Arial"/>
                <a:cs typeface="Arial"/>
                <a:sym typeface="Arial"/>
              </a:rPr>
              <a:t> the Race Academy season begins on Saturday 1</a:t>
            </a:r>
            <a:r>
              <a:rPr lang="en-GB" sz="900" dirty="0"/>
              <a:t>2</a:t>
            </a:r>
            <a:r>
              <a:rPr lang="en-GB" sz="900" dirty="0">
                <a:solidFill>
                  <a:srgbClr val="000000"/>
                </a:solidFill>
                <a:latin typeface="Arial"/>
                <a:ea typeface="Arial"/>
                <a:cs typeface="Arial"/>
                <a:sym typeface="Arial"/>
              </a:rPr>
              <a:t>th April and is scheduled to run until </a:t>
            </a:r>
            <a:r>
              <a:rPr lang="en-GB" sz="900" dirty="0"/>
              <a:t>18</a:t>
            </a:r>
            <a:r>
              <a:rPr lang="en-GB" sz="900" dirty="0">
                <a:solidFill>
                  <a:srgbClr val="000000"/>
                </a:solidFill>
                <a:latin typeface="Arial"/>
                <a:ea typeface="Arial"/>
                <a:cs typeface="Arial"/>
                <a:sym typeface="Arial"/>
              </a:rPr>
              <a:t>st October from 2.30pm until 5.00pm most Saturdays. A full list of dates is provided in the sailing calendar and any changes will normally be communicated via WhatsApp.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p:txBody>
      </p:sp>
      <p:sp>
        <p:nvSpPr>
          <p:cNvPr id="340" name="Google Shape;340;p46"/>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7"/>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28</a:t>
            </a:fld>
            <a:endParaRPr>
              <a:latin typeface="Arial"/>
              <a:ea typeface="Arial"/>
              <a:cs typeface="Arial"/>
              <a:sym typeface="Arial"/>
            </a:endParaRPr>
          </a:p>
        </p:txBody>
      </p:sp>
      <p:sp>
        <p:nvSpPr>
          <p:cNvPr id="347" name="Google Shape;347;p47"/>
          <p:cNvSpPr txBox="1"/>
          <p:nvPr/>
        </p:nvSpPr>
        <p:spPr>
          <a:xfrm>
            <a:off x="575593" y="467469"/>
            <a:ext cx="4176464" cy="6768752"/>
          </a:xfrm>
          <a:prstGeom prst="rect">
            <a:avLst/>
          </a:prstGeom>
          <a:noFill/>
          <a:ln>
            <a:noFill/>
          </a:ln>
        </p:spPr>
        <p:txBody>
          <a:bodyPr spcFirstLastPara="1" wrap="square" lIns="36575" tIns="36575" rIns="36575" bIns="36575" anchor="t" anchorCtr="0">
            <a:noAutofit/>
          </a:bodyPr>
          <a:lstStyle/>
          <a:p>
            <a:pPr marL="0" marR="0" lvl="0" indent="0" algn="just" rtl="0">
              <a:spcBef>
                <a:spcPts val="0"/>
              </a:spcBef>
              <a:spcAft>
                <a:spcPts val="0"/>
              </a:spcAft>
              <a:buNone/>
            </a:pPr>
            <a:r>
              <a:rPr lang="en-GB" sz="900" dirty="0">
                <a:solidFill>
                  <a:srgbClr val="000000"/>
                </a:solidFill>
                <a:latin typeface="Arial"/>
                <a:ea typeface="Arial"/>
                <a:cs typeface="Arial"/>
                <a:sym typeface="Arial"/>
              </a:rPr>
              <a:t>The Saturday training syllabus follows the RYA Youth Sailing Scheme Stages 1 to 4 programme and each training session counts towards one of the RYA Junior Stage certificates. More advanced junior sailors can also qualify for other RYA modules. Usually, a minimum of seven training sessions (a minimum of 16 hours) are required for any RYA Junior Stage qualification, and the certificate will be issued on successfully completing one of the sailing skills assessment days. To join Race Academy a junior must be a member of </a:t>
            </a:r>
            <a:r>
              <a:rPr lang="en-GB" sz="900" dirty="0" err="1">
                <a:solidFill>
                  <a:srgbClr val="000000"/>
                </a:solidFill>
                <a:latin typeface="Arial"/>
                <a:ea typeface="Arial"/>
                <a:cs typeface="Arial"/>
                <a:sym typeface="Arial"/>
              </a:rPr>
              <a:t>Scammonden</a:t>
            </a:r>
            <a:r>
              <a:rPr lang="en-GB" sz="900" dirty="0">
                <a:solidFill>
                  <a:srgbClr val="000000"/>
                </a:solidFill>
                <a:latin typeface="Arial"/>
                <a:ea typeface="Arial"/>
                <a:cs typeface="Arial"/>
                <a:sym typeface="Arial"/>
              </a:rPr>
              <a:t> Water Sailing Club and for child protection purposes we also require that at least one adult parent/carer remains at the club when their child is attending the sessions.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b="1" dirty="0">
                <a:solidFill>
                  <a:srgbClr val="000000"/>
                </a:solidFill>
                <a:latin typeface="Arial"/>
                <a:ea typeface="Arial"/>
                <a:cs typeface="Arial"/>
                <a:sym typeface="Arial"/>
              </a:rPr>
              <a:t>How can you help?</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We would be very grateful for any help that you may be able to offer to ensure our training centre remains a success. Help would be particularly appreciated to man the safety boats (Powerboat Level 2 required) and to assist with rigging and launching the dinghies.  Please contact a member of the team if you are able to help.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SWSC Training Centre Principal</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p:txBody>
      </p:sp>
      <p:sp>
        <p:nvSpPr>
          <p:cNvPr id="348" name="Google Shape;348;p47"/>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8"/>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29</a:t>
            </a:fld>
            <a:endParaRPr>
              <a:latin typeface="Arial"/>
              <a:ea typeface="Arial"/>
              <a:cs typeface="Arial"/>
              <a:sym typeface="Arial"/>
            </a:endParaRPr>
          </a:p>
        </p:txBody>
      </p:sp>
      <p:sp>
        <p:nvSpPr>
          <p:cNvPr id="355" name="Google Shape;355;p48"/>
          <p:cNvSpPr txBox="1"/>
          <p:nvPr/>
        </p:nvSpPr>
        <p:spPr>
          <a:xfrm>
            <a:off x="319756" y="467469"/>
            <a:ext cx="4666913" cy="6768752"/>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900" b="1" dirty="0">
                <a:solidFill>
                  <a:srgbClr val="000000"/>
                </a:solidFill>
                <a:latin typeface="Arial"/>
                <a:ea typeface="Arial"/>
                <a:cs typeface="Arial"/>
                <a:sym typeface="Arial"/>
              </a:rPr>
              <a:t>About SWSC</a:t>
            </a:r>
            <a:endParaRPr sz="1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SWSC is a private club which is owned and run by its members for their benefit and to promote the sport of sailing in the community.</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All members are encouraged to bring their families and friends to enjoy the facilities. The club’s biggest asset is its friendly atmosphere and many of our members enjoy family holidays and travelling to  events all over the UK.</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We enjoy a large water in a beautiful setting with excellent facilities and ten classes of membership to cater for all ages and requirements.</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Club racing is organised for Wednesdays during the lighter months, Saturdays and Sundays throughout spring, summer and autumn and Sundays only in the winter. The racing and social events calendar is published in the club Yearbook with reminders and changes usually communicated via the club WhatsApp groups. If you think you are not included in the WhatsApp groups, just ask a member of the committee.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The club has invested heavily in recent years in youth training and continues to make improvements to the clubhouse and the grounds.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If you bring guests, please sign them in using the visitors book in the galley. Your guests need to be aware of club rules and disclaimers. There is no charge for guests using your own boat however a donation is appreciated (tin in galley or bar).</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For guests, i.e. non-members, in their own boat there is a £15 per day fee (please leave with OOD).  Maximum 6 guest visits a year.</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Open events</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The only provision for day membership without being introduced as  a guest of a member is to a club Open event. Helms and crews entering Open events become members of the club for the duration of the event and are subject to club rules.</a:t>
            </a:r>
            <a:endParaRPr dirty="0"/>
          </a:p>
          <a:p>
            <a:pPr marL="0" marR="0" lvl="0" indent="0" algn="just"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b="1" dirty="0">
                <a:solidFill>
                  <a:srgbClr val="000000"/>
                </a:solidFill>
                <a:latin typeface="Arial"/>
                <a:ea typeface="Arial"/>
                <a:cs typeface="Arial"/>
                <a:sym typeface="Arial"/>
              </a:rPr>
              <a:t>SWSC website (www.scammondensailing.com)</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The website is a reliable source of club information, including online copies of all our official documentation, club events, the sailing programme and a popular sailing kit ‘For sale’ page. There is also a regularly updated results page so you can always see who is winning what!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It makes sense to sign up for ‘email notifications’ (see the link on the right-hand side of the web page).  Once you are signed up you will receive an email prompt whenever the homepage is updated with the latest news - it means you never miss out.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p:txBody>
      </p:sp>
      <p:sp>
        <p:nvSpPr>
          <p:cNvPr id="356" name="Google Shape;356;p48"/>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9"/>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30</a:t>
            </a:fld>
            <a:endParaRPr>
              <a:latin typeface="Arial"/>
              <a:ea typeface="Arial"/>
              <a:cs typeface="Arial"/>
              <a:sym typeface="Arial"/>
            </a:endParaRPr>
          </a:p>
        </p:txBody>
      </p:sp>
      <p:sp>
        <p:nvSpPr>
          <p:cNvPr id="363" name="Google Shape;363;p49"/>
          <p:cNvSpPr txBox="1"/>
          <p:nvPr/>
        </p:nvSpPr>
        <p:spPr>
          <a:xfrm>
            <a:off x="319756" y="467469"/>
            <a:ext cx="4666913" cy="6768752"/>
          </a:xfrm>
          <a:prstGeom prst="rect">
            <a:avLst/>
          </a:prstGeom>
          <a:noFill/>
          <a:ln>
            <a:noFill/>
          </a:ln>
        </p:spPr>
        <p:txBody>
          <a:bodyPr spcFirstLastPara="1" wrap="square" lIns="36575" tIns="36575" rIns="36575" bIns="36575" anchor="t" anchorCtr="0">
            <a:noAutofit/>
          </a:bodyPr>
          <a:lstStyle/>
          <a:p>
            <a:pPr marL="0" marR="0" lvl="0" indent="0" algn="just" rtl="0">
              <a:spcBef>
                <a:spcPts val="0"/>
              </a:spcBef>
              <a:spcAft>
                <a:spcPts val="0"/>
              </a:spcAft>
              <a:buNone/>
            </a:pPr>
            <a:r>
              <a:rPr lang="en-GB" sz="900" b="1" dirty="0">
                <a:solidFill>
                  <a:srgbClr val="000000"/>
                </a:solidFill>
                <a:latin typeface="Arial"/>
                <a:ea typeface="Arial"/>
                <a:cs typeface="Arial"/>
                <a:sym typeface="Arial"/>
              </a:rPr>
              <a:t>Interactive Duty Roster (DutyMan) and completing your duty</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00" dirty="0">
                <a:solidFill>
                  <a:srgbClr val="000000"/>
                </a:solidFill>
                <a:latin typeface="Arial"/>
                <a:ea typeface="Arial"/>
                <a:cs typeface="Arial"/>
                <a:sym typeface="Arial"/>
              </a:rPr>
              <a:t>Like all sailing clubs, members are required to volunteer to help run the club.</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At SWSC you will be required to complete a number of duties during the sailing year, this will be either as Officer of the Day (OOD) or as part of the safety boat crew.  If you are rostered for a duty then you are expected to attend for your duty one hour before the start of the race to prepare.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If you are rostered for a duty but unable to attend, it is your responsibility to ensure that you swap the duty.  You can swap via the DutyMan website – there’s a direct link on the scammondensailing.com homepage - or by contacting other club members.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All contact details are available on DutyMan and in the yearbook.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It is the responsibility of the OOD to ensure that all those rostered are able to attend.  The Race Officer is also in charge on the day of the duty for racing and the safety of all those on the water.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For those who have never done a duty before, or who are inexperienced, we will try to ensure that you are placed with more experienced club members.  We will also aim to ensure that at least one member on duty has Powerboat Level 2.</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DutyMan, the club’s duty roster, was successfully introduced during 2012.  This is a live and interactive duty roster which helps members to manage their duties more effectively.  This includes confirming availability, swapping duties online, volunteering and recording dates when you are unavailable.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DutyMan is simple to navigate but if you need a little help there is a ‘How do I’ link at the right of the upper navigation bar on the home page.  This explains how to use the system and will answer most of your technical questions.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If you haven’t received a welcome email containing a user name and an initial password then please contact Paul Cornish.  You can change your initial password when you log into DutyMan.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For those worried about their contact details being made available online there are privacy settings when you log in.  Contact details are not shown until a member logs into the roster.  This means that your phone number cannot be seen by anyone who is not a SWSC member.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If you have any questions about DutyMan or have not received log-in details, please contact the sailing captain.</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364" name="Google Shape;364;p49"/>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0"/>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31</a:t>
            </a:fld>
            <a:endParaRPr>
              <a:latin typeface="Arial"/>
              <a:ea typeface="Arial"/>
              <a:cs typeface="Arial"/>
              <a:sym typeface="Arial"/>
            </a:endParaRPr>
          </a:p>
        </p:txBody>
      </p:sp>
      <p:sp>
        <p:nvSpPr>
          <p:cNvPr id="371" name="Google Shape;371;p50"/>
          <p:cNvSpPr txBox="1"/>
          <p:nvPr/>
        </p:nvSpPr>
        <p:spPr>
          <a:xfrm>
            <a:off x="319756" y="467469"/>
            <a:ext cx="4592485" cy="6768752"/>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900" b="1" dirty="0">
                <a:solidFill>
                  <a:srgbClr val="000000"/>
                </a:solidFill>
                <a:latin typeface="Arial"/>
                <a:ea typeface="Arial"/>
                <a:cs typeface="Arial"/>
                <a:sym typeface="Arial"/>
              </a:rPr>
              <a:t>Dinghy Park Rules and Map</a:t>
            </a:r>
            <a:endParaRPr sz="1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Your boat park number will be issued/confirmed on cleared payment in full of your membership fees.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Before any new or replacement craft /equipment is placed in the dinghy park, please obtain consent from the Sailing Captain or the Membership Secretary.</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Consent for placing a boat in the park applies to both new and existing members.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You should place your current year boat-sticker (with your name or member number written on it in permanent marker) so that it is visible with the boat cover on.</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The best positions are on the transom or front of the mast if left  stepped.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Craft not displaying the current year’s sticker may be removed without warning.</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Please check your craft regularly, particularly when high winds are forecast..</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All trailers must be marked with owner details.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Ensure your craft is securely fastened to the anchorages provided when left unattended.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Always try to keep your trailer in your allocated berth.</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00"/>
              <a:buFont typeface="Arial"/>
              <a:buChar char="•"/>
            </a:pPr>
            <a:r>
              <a:rPr lang="en-GB" sz="900" dirty="0">
                <a:solidFill>
                  <a:srgbClr val="000000"/>
                </a:solidFill>
                <a:latin typeface="Arial"/>
                <a:ea typeface="Arial"/>
                <a:cs typeface="Arial"/>
                <a:sym typeface="Arial"/>
              </a:rPr>
              <a:t>Road trailers left on site should be locked or otherwise immobilised.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372" name="Google Shape;372;p50"/>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1"/>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32</a:t>
            </a:fld>
            <a:endParaRPr>
              <a:latin typeface="Arial"/>
              <a:ea typeface="Arial"/>
              <a:cs typeface="Arial"/>
              <a:sym typeface="Arial"/>
            </a:endParaRPr>
          </a:p>
        </p:txBody>
      </p:sp>
      <p:sp>
        <p:nvSpPr>
          <p:cNvPr id="379" name="Google Shape;379;p51"/>
          <p:cNvSpPr txBox="1"/>
          <p:nvPr/>
        </p:nvSpPr>
        <p:spPr>
          <a:xfrm>
            <a:off x="575593" y="467469"/>
            <a:ext cx="4176464" cy="6530850"/>
          </a:xfrm>
          <a:prstGeom prst="rect">
            <a:avLst/>
          </a:prstGeom>
          <a:noFill/>
          <a:ln>
            <a:noFill/>
          </a:ln>
        </p:spPr>
        <p:txBody>
          <a:bodyPr spcFirstLastPara="1" wrap="square" lIns="36575" tIns="36575" rIns="36575" bIns="36575" anchor="t" anchorCtr="0">
            <a:noAutofit/>
          </a:bodyPr>
          <a:lstStyle/>
          <a:p>
            <a:pPr marL="0" marR="0" lvl="0" indent="0" algn="l" rtl="0">
              <a:spcBef>
                <a:spcPts val="0"/>
              </a:spcBef>
              <a:spcAft>
                <a:spcPts val="0"/>
              </a:spcAft>
              <a:buNone/>
            </a:pPr>
            <a:r>
              <a:rPr lang="en-GB" sz="1000" b="1" u="sng" dirty="0">
                <a:solidFill>
                  <a:srgbClr val="000000"/>
                </a:solidFill>
                <a:latin typeface="Arial"/>
                <a:ea typeface="Arial"/>
                <a:cs typeface="Arial"/>
                <a:sym typeface="Arial"/>
              </a:rPr>
              <a:t>SWSC Sailing Instructions 202</a:t>
            </a:r>
            <a:r>
              <a:rPr lang="en-GB" sz="1000" b="1" u="sng" dirty="0"/>
              <a:t>5</a:t>
            </a:r>
            <a:r>
              <a:rPr lang="en-GB" sz="1000" b="1" u="sng" dirty="0">
                <a:solidFill>
                  <a:srgbClr val="000000"/>
                </a:solidFill>
                <a:latin typeface="Arial"/>
                <a:ea typeface="Arial"/>
                <a:cs typeface="Arial"/>
                <a:sym typeface="Arial"/>
              </a:rPr>
              <a:t> Issue 28 -  </a:t>
            </a:r>
            <a:r>
              <a:rPr lang="en-GB" sz="1000" b="1" i="1" u="sng" dirty="0">
                <a:solidFill>
                  <a:srgbClr val="000000"/>
                </a:solidFill>
                <a:latin typeface="Arial"/>
                <a:ea typeface="Arial"/>
                <a:cs typeface="Arial"/>
                <a:sym typeface="Arial"/>
              </a:rPr>
              <a:t>Ollie Boocock</a:t>
            </a:r>
            <a:endParaRPr sz="1000" b="1" u="sng"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b="1" u="sng" dirty="0">
                <a:solidFill>
                  <a:srgbClr val="000000"/>
                </a:solidFill>
                <a:latin typeface="Arial"/>
                <a:ea typeface="Arial"/>
                <a:cs typeface="Arial"/>
                <a:sym typeface="Arial"/>
              </a:rPr>
              <a:t>STATUS</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These Sailing Instructions replace and supersede all previous issues of Sailing Instructions and are operative for all club races. Where a conflict exists between the club sailing instructions and the IYRU Rules, the sailing instructions will prevail.</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(ii)	Separate instructions may be issued for Open Meetings, Regatta and Interclub races.</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(iii)	Where reference is made to Boats, this also covers Sail Boards unless specifically  referred to as a board or a dinghy.</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u="sng" dirty="0">
                <a:solidFill>
                  <a:srgbClr val="000000"/>
                </a:solidFill>
                <a:latin typeface="Arial"/>
                <a:ea typeface="Arial"/>
                <a:cs typeface="Arial"/>
                <a:sym typeface="Arial"/>
              </a:rPr>
              <a:t>SECTION A.</a:t>
            </a:r>
            <a:r>
              <a:rPr lang="en-GB" sz="900" b="1" dirty="0">
                <a:solidFill>
                  <a:srgbClr val="000000"/>
                </a:solidFill>
                <a:latin typeface="Arial"/>
                <a:ea typeface="Arial"/>
                <a:cs typeface="Arial"/>
                <a:sym typeface="Arial"/>
              </a:rPr>
              <a:t>  Standing Orders</a:t>
            </a:r>
            <a:r>
              <a:rPr lang="en-GB" sz="900" dirty="0">
                <a:solidFill>
                  <a:srgbClr val="000000"/>
                </a:solidFill>
                <a:latin typeface="Arial"/>
                <a:ea typeface="Arial"/>
                <a:cs typeface="Arial"/>
                <a:sym typeface="Arial"/>
              </a:rPr>
              <a:t> (Sailing rules which always apply)</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1.	To be eligible to sail and race persons should be fully paid-up members of </a:t>
            </a:r>
            <a:r>
              <a:rPr lang="en-GB" sz="900" dirty="0" err="1">
                <a:solidFill>
                  <a:srgbClr val="000000"/>
                </a:solidFill>
                <a:latin typeface="Arial"/>
                <a:ea typeface="Arial"/>
                <a:cs typeface="Arial"/>
                <a:sym typeface="Arial"/>
              </a:rPr>
              <a:t>Scammonden</a:t>
            </a:r>
            <a:r>
              <a:rPr lang="en-GB" sz="900" dirty="0">
                <a:solidFill>
                  <a:srgbClr val="000000"/>
                </a:solidFill>
                <a:latin typeface="Arial"/>
                <a:ea typeface="Arial"/>
                <a:cs typeface="Arial"/>
                <a:sym typeface="Arial"/>
              </a:rPr>
              <a:t> Water Sailing Club, and dinghies must be 18 ft or less in length.</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2.	Adequate Personal Buoyancy (inflated if of that type) shall be worn at ALL times when on the water. There is no exception to this order which includes safety boat crews. Just a wet suit or dry suit is not sufficient.</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3.	Any person on the water is subject to the direction and control of the O.O.D. and safety crews at all times. The safety boat coxswain has authority to order a person to abandon his boat and be taken aboard the safety boat.</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4.	No sailing is allowed unless a safety boat manned by a capable person is in attendance. (confirmed by the club Burgee flying over the O.O.D. box).</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5.	All boats must pass the club's annual buoyancy test before sailing at </a:t>
            </a:r>
            <a:r>
              <a:rPr lang="en-GB" sz="900" dirty="0" err="1">
                <a:solidFill>
                  <a:srgbClr val="000000"/>
                </a:solidFill>
                <a:latin typeface="Arial"/>
                <a:ea typeface="Arial"/>
                <a:cs typeface="Arial"/>
                <a:sym typeface="Arial"/>
              </a:rPr>
              <a:t>Scammonden</a:t>
            </a:r>
            <a:r>
              <a:rPr lang="en-GB" sz="900" dirty="0">
                <a:solidFill>
                  <a:srgbClr val="000000"/>
                </a:solidFill>
                <a:latin typeface="Arial"/>
                <a:ea typeface="Arial"/>
                <a:cs typeface="Arial"/>
                <a:sym typeface="Arial"/>
              </a:rPr>
              <a:t>.</a:t>
            </a:r>
            <a:endParaRPr dirty="0"/>
          </a:p>
          <a:p>
            <a:pPr marL="28575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85750" marR="0" lvl="0" indent="-285750" algn="l" rtl="0">
              <a:spcBef>
                <a:spcPts val="0"/>
              </a:spcBef>
              <a:spcAft>
                <a:spcPts val="0"/>
              </a:spcAft>
              <a:buClr>
                <a:srgbClr val="000000"/>
              </a:buClr>
              <a:buSzPts val="900"/>
              <a:buFont typeface="Arial"/>
              <a:buAutoNum type="arabicPeriod" startAt="6"/>
            </a:pPr>
            <a:r>
              <a:rPr lang="en-GB" sz="900" dirty="0">
                <a:solidFill>
                  <a:srgbClr val="000000"/>
                </a:solidFill>
                <a:latin typeface="Arial"/>
                <a:ea typeface="Arial"/>
                <a:cs typeface="Arial"/>
                <a:sym typeface="Arial"/>
              </a:rPr>
              <a:t>Boats must be disinfected at each arrival at the club.</a:t>
            </a:r>
            <a:br>
              <a:rPr lang="en-GB" sz="900"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900"/>
              <a:buFont typeface="Arial"/>
              <a:buAutoNum type="arabicPeriod" startAt="6"/>
            </a:pPr>
            <a:r>
              <a:rPr lang="en-GB" sz="900" dirty="0">
                <a:solidFill>
                  <a:srgbClr val="000000"/>
                </a:solidFill>
                <a:latin typeface="Arial"/>
                <a:ea typeface="Arial"/>
                <a:cs typeface="Arial"/>
                <a:sym typeface="Arial"/>
              </a:rPr>
              <a:t>Boats must have third party insurance cover of at least £5 million. </a:t>
            </a:r>
            <a:br>
              <a:rPr lang="en-GB" sz="900"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900"/>
              <a:buFont typeface="Arial"/>
              <a:buAutoNum type="arabicPeriod" startAt="6"/>
            </a:pPr>
            <a:r>
              <a:rPr lang="en-GB" sz="900" dirty="0">
                <a:solidFill>
                  <a:srgbClr val="000000"/>
                </a:solidFill>
                <a:latin typeface="Arial"/>
                <a:ea typeface="Arial"/>
                <a:cs typeface="Arial"/>
                <a:sym typeface="Arial"/>
              </a:rPr>
              <a:t>Non-members may sail providing a day’s sailing fee has been paid and declaration of third-party insurance cover to a minimum value of £5million made and signed. They are not eligible to qualify for any series or trophy.</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380" name="Google Shape;380;p51"/>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52"/>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33</a:t>
            </a:fld>
            <a:endParaRPr>
              <a:latin typeface="Arial"/>
              <a:ea typeface="Arial"/>
              <a:cs typeface="Arial"/>
              <a:sym typeface="Arial"/>
            </a:endParaRPr>
          </a:p>
        </p:txBody>
      </p:sp>
      <p:sp>
        <p:nvSpPr>
          <p:cNvPr id="387" name="Google Shape;387;p52"/>
          <p:cNvSpPr txBox="1"/>
          <p:nvPr/>
        </p:nvSpPr>
        <p:spPr>
          <a:xfrm>
            <a:off x="575593" y="467469"/>
            <a:ext cx="4176464" cy="6530850"/>
          </a:xfrm>
          <a:prstGeom prst="rect">
            <a:avLst/>
          </a:prstGeom>
          <a:noFill/>
          <a:ln>
            <a:noFill/>
          </a:ln>
        </p:spPr>
        <p:txBody>
          <a:bodyPr spcFirstLastPara="1" wrap="square" lIns="36575" tIns="36575" rIns="36575" bIns="36575" anchor="t" anchorCtr="0">
            <a:noAutofit/>
          </a:bodyPr>
          <a:lstStyle/>
          <a:p>
            <a:pPr marL="228600" marR="0" lvl="0" indent="-228600" algn="l" rtl="0">
              <a:spcBef>
                <a:spcPts val="0"/>
              </a:spcBef>
              <a:spcAft>
                <a:spcPts val="0"/>
              </a:spcAft>
              <a:buClr>
                <a:srgbClr val="000000"/>
              </a:buClr>
              <a:buSzPts val="900"/>
              <a:buFont typeface="Calibri"/>
              <a:buAutoNum type="arabicPeriod" startAt="9"/>
            </a:pPr>
            <a:r>
              <a:rPr lang="en-GB" sz="900" dirty="0">
                <a:solidFill>
                  <a:srgbClr val="000000"/>
                </a:solidFill>
                <a:latin typeface="Arial"/>
                <a:ea typeface="Arial"/>
                <a:cs typeface="Arial"/>
                <a:sym typeface="Arial"/>
              </a:rPr>
              <a:t>All boats sailing shall be subject to direction and control of the Sailing Committee and the O.O.D., but it shall be the sole responsibility of each boat to decide whether or not to sail or to continue to sail. </a:t>
            </a:r>
            <a:br>
              <a:rPr lang="en-GB" sz="900"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228600" marR="0" lvl="0" indent="-228600" algn="l" rtl="0">
              <a:spcBef>
                <a:spcPts val="0"/>
              </a:spcBef>
              <a:spcAft>
                <a:spcPts val="0"/>
              </a:spcAft>
              <a:buClr>
                <a:srgbClr val="000000"/>
              </a:buClr>
              <a:buSzPts val="900"/>
              <a:buFont typeface="Calibri"/>
              <a:buAutoNum type="arabicPeriod" startAt="9"/>
            </a:pPr>
            <a:r>
              <a:rPr lang="en-GB" sz="900" dirty="0">
                <a:solidFill>
                  <a:srgbClr val="000000"/>
                </a:solidFill>
                <a:latin typeface="Arial"/>
                <a:ea typeface="Arial"/>
                <a:cs typeface="Arial"/>
                <a:sym typeface="Arial"/>
              </a:rPr>
              <a:t>All boats racing have right of way over  all boats under training and all boats cruising. </a:t>
            </a:r>
            <a:endParaRPr dirty="0"/>
          </a:p>
          <a:p>
            <a:pPr marL="22860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u="sng" dirty="0">
                <a:solidFill>
                  <a:srgbClr val="000000"/>
                </a:solidFill>
                <a:latin typeface="Arial"/>
                <a:ea typeface="Arial"/>
                <a:cs typeface="Arial"/>
                <a:sym typeface="Arial"/>
              </a:rPr>
              <a:t>SECTION B.</a:t>
            </a:r>
            <a:r>
              <a:rPr lang="en-GB" sz="900" b="1" dirty="0">
                <a:solidFill>
                  <a:srgbClr val="000000"/>
                </a:solidFill>
                <a:latin typeface="Arial"/>
                <a:ea typeface="Arial"/>
                <a:cs typeface="Arial"/>
                <a:sym typeface="Arial"/>
              </a:rPr>
              <a:t>   Racing Rules</a:t>
            </a:r>
            <a:endParaRPr sz="9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228600" marR="0" lvl="0" indent="-228600" algn="l" rtl="0">
              <a:spcBef>
                <a:spcPts val="0"/>
              </a:spcBef>
              <a:spcAft>
                <a:spcPts val="0"/>
              </a:spcAft>
              <a:buClr>
                <a:srgbClr val="000000"/>
              </a:buClr>
              <a:buSzPts val="900"/>
              <a:buFont typeface="Calibri"/>
              <a:buAutoNum type="arabicPeriod"/>
            </a:pPr>
            <a:r>
              <a:rPr lang="en-GB" sz="900" dirty="0">
                <a:solidFill>
                  <a:srgbClr val="000000"/>
                </a:solidFill>
                <a:latin typeface="Arial"/>
                <a:ea typeface="Arial"/>
                <a:cs typeface="Arial"/>
                <a:sym typeface="Arial"/>
              </a:rPr>
              <a:t>Except where modified here in races will be sailed under the rules of the I.Y.R.U., the prescriptions of the RYA, the Sailing Instructions and the rules of each class concerned.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85750" marR="0" lvl="0" indent="-285750" algn="l" rtl="0">
              <a:spcBef>
                <a:spcPts val="0"/>
              </a:spcBef>
              <a:spcAft>
                <a:spcPts val="0"/>
              </a:spcAft>
              <a:buNone/>
            </a:pPr>
            <a:r>
              <a:rPr lang="en-GB" sz="900" b="1" dirty="0">
                <a:solidFill>
                  <a:srgbClr val="000000"/>
                </a:solidFill>
                <a:latin typeface="Arial"/>
                <a:ea typeface="Arial"/>
                <a:cs typeface="Arial"/>
                <a:sym typeface="Arial"/>
              </a:rPr>
              <a:t>2</a:t>
            </a:r>
            <a:r>
              <a:rPr lang="en-GB" sz="900" dirty="0">
                <a:solidFill>
                  <a:srgbClr val="000000"/>
                </a:solidFill>
                <a:latin typeface="Arial"/>
                <a:ea typeface="Arial"/>
                <a:cs typeface="Arial"/>
                <a:sym typeface="Arial"/>
              </a:rPr>
              <a:t>.    </a:t>
            </a:r>
            <a:r>
              <a:rPr lang="en-GB" sz="900" b="1" u="sng" dirty="0">
                <a:solidFill>
                  <a:srgbClr val="000000"/>
                </a:solidFill>
                <a:latin typeface="Arial"/>
                <a:ea typeface="Arial"/>
                <a:cs typeface="Arial"/>
                <a:sym typeface="Arial"/>
              </a:rPr>
              <a:t>ELIGIBILITY TO RACE</a:t>
            </a:r>
            <a:endParaRPr sz="900" dirty="0">
              <a:solidFill>
                <a:srgbClr val="000000"/>
              </a:solidFill>
              <a:latin typeface="Arial"/>
              <a:ea typeface="Arial"/>
              <a:cs typeface="Arial"/>
              <a:sym typeface="Arial"/>
            </a:endParaRPr>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Before the first race of the day in which a competitor</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wishes to compete he must  extract his buoyancy test card</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from the file in the O.O.D. box and present it to the O.O.D. in</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the receptacle provided. This is the only means an O.O.D. has</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of identifying starters.</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(ii) Each boat must produce a measurement certificate on</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request after racing at </a:t>
            </a:r>
            <a:r>
              <a:rPr lang="en-GB" sz="900" dirty="0" err="1">
                <a:solidFill>
                  <a:srgbClr val="000000"/>
                </a:solidFill>
                <a:latin typeface="Arial"/>
                <a:ea typeface="Arial"/>
                <a:cs typeface="Arial"/>
                <a:sym typeface="Arial"/>
              </a:rPr>
              <a:t>Scammonden</a:t>
            </a:r>
            <a:r>
              <a:rPr lang="en-GB" sz="900" dirty="0">
                <a:solidFill>
                  <a:srgbClr val="000000"/>
                </a:solidFill>
                <a:latin typeface="Arial"/>
                <a:ea typeface="Arial"/>
                <a:cs typeface="Arial"/>
                <a:sym typeface="Arial"/>
              </a:rPr>
              <a:t> for the first time an</a:t>
            </a:r>
            <a:r>
              <a:rPr lang="en-GB" sz="900" dirty="0"/>
              <a:t>d </a:t>
            </a:r>
            <a:r>
              <a:rPr lang="en-GB" sz="900" dirty="0">
                <a:solidFill>
                  <a:srgbClr val="000000"/>
                </a:solidFill>
                <a:latin typeface="Arial"/>
                <a:ea typeface="Arial"/>
                <a:cs typeface="Arial"/>
                <a:sym typeface="Arial"/>
              </a:rPr>
              <a:t>all</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prize winners must on request produce valid measurement</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certificates before being eligible for their awards.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(iii) Any dinghy of the centreboard type up to 18' overall length with a recognized Portsmouth Yardstick Rating will be</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eligible to race at </a:t>
            </a:r>
            <a:r>
              <a:rPr lang="en-GB" sz="900" dirty="0" err="1">
                <a:solidFill>
                  <a:srgbClr val="000000"/>
                </a:solidFill>
                <a:latin typeface="Arial"/>
                <a:ea typeface="Arial"/>
                <a:cs typeface="Arial"/>
                <a:sym typeface="Arial"/>
              </a:rPr>
              <a:t>Scammonden</a:t>
            </a:r>
            <a:r>
              <a:rPr lang="en-GB" sz="900" dirty="0">
                <a:solidFill>
                  <a:srgbClr val="000000"/>
                </a:solidFill>
                <a:latin typeface="Arial"/>
                <a:ea typeface="Arial"/>
                <a:cs typeface="Arial"/>
                <a:sym typeface="Arial"/>
              </a:rPr>
              <a:t>.</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(iv)  Any Sailboard conforming to UKBSA racing divisions will be</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eligible to race at  </a:t>
            </a:r>
            <a:r>
              <a:rPr lang="en-GB" sz="900" dirty="0" err="1">
                <a:solidFill>
                  <a:srgbClr val="000000"/>
                </a:solidFill>
                <a:latin typeface="Arial"/>
                <a:ea typeface="Arial"/>
                <a:cs typeface="Arial"/>
                <a:sym typeface="Arial"/>
              </a:rPr>
              <a:t>Scammonden</a:t>
            </a:r>
            <a:r>
              <a:rPr lang="en-GB" sz="900" dirty="0">
                <a:solidFill>
                  <a:srgbClr val="000000"/>
                </a:solidFill>
                <a:latin typeface="Arial"/>
                <a:ea typeface="Arial"/>
                <a:cs typeface="Arial"/>
                <a:sym typeface="Arial"/>
              </a:rPr>
              <a:t>.</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388" name="Google Shape;388;p52"/>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3"/>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34</a:t>
            </a:fld>
            <a:endParaRPr>
              <a:latin typeface="Arial"/>
              <a:ea typeface="Arial"/>
              <a:cs typeface="Arial"/>
              <a:sym typeface="Arial"/>
            </a:endParaRPr>
          </a:p>
        </p:txBody>
      </p:sp>
      <p:sp>
        <p:nvSpPr>
          <p:cNvPr id="395" name="Google Shape;395;p53"/>
          <p:cNvSpPr txBox="1"/>
          <p:nvPr/>
        </p:nvSpPr>
        <p:spPr>
          <a:xfrm>
            <a:off x="575593" y="467469"/>
            <a:ext cx="4176464" cy="6530850"/>
          </a:xfrm>
          <a:prstGeom prst="rect">
            <a:avLst/>
          </a:prstGeom>
          <a:noFill/>
          <a:ln>
            <a:noFill/>
          </a:ln>
        </p:spPr>
        <p:txBody>
          <a:bodyPr spcFirstLastPara="1" wrap="square" lIns="36575" tIns="36575" rIns="36575" bIns="36575" anchor="t" anchorCtr="0">
            <a:noAutofit/>
          </a:bodyPr>
          <a:lstStyle/>
          <a:p>
            <a:pPr marL="0" marR="0" lvl="0" indent="0" algn="l" rtl="0">
              <a:spcBef>
                <a:spcPts val="0"/>
              </a:spcBef>
              <a:spcAft>
                <a:spcPts val="0"/>
              </a:spcAft>
              <a:buNone/>
            </a:pPr>
            <a:r>
              <a:rPr lang="en-GB" sz="900" b="1" dirty="0">
                <a:solidFill>
                  <a:srgbClr val="000000"/>
                </a:solidFill>
                <a:latin typeface="Arial"/>
                <a:ea typeface="Arial"/>
                <a:cs typeface="Arial"/>
                <a:sym typeface="Arial"/>
              </a:rPr>
              <a:t>3.	</a:t>
            </a:r>
            <a:r>
              <a:rPr lang="en-GB" sz="900" b="1" u="sng" dirty="0">
                <a:solidFill>
                  <a:srgbClr val="000000"/>
                </a:solidFill>
                <a:latin typeface="Arial"/>
                <a:ea typeface="Arial"/>
                <a:cs typeface="Arial"/>
                <a:sym typeface="Arial"/>
              </a:rPr>
              <a:t>BOATS QUALIFYING AS STARTERS</a:t>
            </a:r>
            <a:endParaRPr sz="900" dirty="0">
              <a:solidFill>
                <a:srgbClr val="000000"/>
              </a:solidFill>
              <a:latin typeface="Arial"/>
              <a:ea typeface="Arial"/>
              <a:cs typeface="Arial"/>
              <a:sym typeface="Arial"/>
            </a:endParaRPr>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Only those boats will be counted as starters that have conformed with 2 (</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above and are off the shore and afloat before their starting signal. </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(ii) Unless three or more boats in any one fleet qualify as starters as </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above, boats in this fleet shall start with the mixed fleet for this race.</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However, to keep the lights/flags sequence for other fleets, the</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normal  starting signals will be made and a dummy start introduced.</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For special scoring rules that apply when a fleet races with the mixed fleet see Rule 8.ii.</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b="1" dirty="0">
                <a:solidFill>
                  <a:srgbClr val="000000"/>
                </a:solidFill>
                <a:latin typeface="Arial"/>
                <a:ea typeface="Arial"/>
                <a:cs typeface="Arial"/>
                <a:sym typeface="Arial"/>
              </a:rPr>
              <a:t>4.	</a:t>
            </a:r>
            <a:r>
              <a:rPr lang="en-GB" sz="900" b="1" u="sng" dirty="0">
                <a:solidFill>
                  <a:srgbClr val="000000"/>
                </a:solidFill>
                <a:latin typeface="Arial"/>
                <a:ea typeface="Arial"/>
                <a:cs typeface="Arial"/>
                <a:sym typeface="Arial"/>
              </a:rPr>
              <a:t>COURSES</a:t>
            </a:r>
            <a:endParaRPr sz="900" dirty="0">
              <a:solidFill>
                <a:srgbClr val="000000"/>
              </a:solidFill>
              <a:latin typeface="Arial"/>
              <a:ea typeface="Arial"/>
              <a:cs typeface="Arial"/>
              <a:sym typeface="Arial"/>
            </a:endParaRPr>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Courses shall be displayed at the O.O.D. box at least 15 minutes </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before the starting signal of a race. Courses set shall be a standard</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course unless an alternative is approved by members of the Sailing</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Committee present. Courses for major trophy  days must be approved by members of the Sailing Committee.</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28650" marR="0" lvl="0" indent="-177800" algn="l" rtl="0">
              <a:spcBef>
                <a:spcPts val="0"/>
              </a:spcBef>
              <a:spcAft>
                <a:spcPts val="0"/>
              </a:spcAft>
              <a:buNone/>
            </a:pPr>
            <a:r>
              <a:rPr lang="en-GB" sz="900" dirty="0">
                <a:solidFill>
                  <a:srgbClr val="000000"/>
                </a:solidFill>
                <a:latin typeface="Arial"/>
                <a:ea typeface="Arial"/>
                <a:cs typeface="Arial"/>
                <a:sym typeface="Arial"/>
              </a:rPr>
              <a:t>(ii)  The course for boats with a PY greater than 1200 must be set at the same number laps as the course for the Main Fleet, but maybe shortened at the Race Officers discretion if significantly behind the main fleet.</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5.	</a:t>
            </a:r>
            <a:r>
              <a:rPr lang="en-GB" sz="900" b="1" u="sng" dirty="0">
                <a:solidFill>
                  <a:srgbClr val="000000"/>
                </a:solidFill>
                <a:latin typeface="Arial"/>
                <a:ea typeface="Arial"/>
                <a:cs typeface="Arial"/>
                <a:sym typeface="Arial"/>
              </a:rPr>
              <a:t>THE CLASSES TO RACE AND CLASS SIGNALS</a:t>
            </a:r>
            <a:endParaRPr sz="900" dirty="0">
              <a:solidFill>
                <a:srgbClr val="000000"/>
              </a:solidFill>
              <a:latin typeface="Arial"/>
              <a:ea typeface="Arial"/>
              <a:cs typeface="Arial"/>
              <a:sym typeface="Arial"/>
            </a:endParaRPr>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These tend to change from year to year and may be different on</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Trophy days, but an </a:t>
            </a:r>
            <a:r>
              <a:rPr lang="en-GB" sz="900" dirty="0" err="1">
                <a:solidFill>
                  <a:srgbClr val="000000"/>
                </a:solidFill>
                <a:latin typeface="Arial"/>
                <a:ea typeface="Arial"/>
                <a:cs typeface="Arial"/>
                <a:sym typeface="Arial"/>
              </a:rPr>
              <a:t>uptodate</a:t>
            </a:r>
            <a:r>
              <a:rPr lang="en-GB" sz="900" dirty="0">
                <a:solidFill>
                  <a:srgbClr val="000000"/>
                </a:solidFill>
                <a:latin typeface="Arial"/>
                <a:ea typeface="Arial"/>
                <a:cs typeface="Arial"/>
                <a:sym typeface="Arial"/>
              </a:rPr>
              <a:t> list of the order of starts of classes</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and their Warning, Preparatory and Start signals is always available</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in the O.O.D.'s box. The warning signal is the Class Flag signal for any particular Class. For order of starts see the Appendix attached.</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(ii) In exceptional circumstances a fleet may start late at the discretion of </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the O.O.D.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6.	</a:t>
            </a:r>
            <a:r>
              <a:rPr lang="en-GB" sz="900" b="1" u="sng" dirty="0">
                <a:solidFill>
                  <a:srgbClr val="000000"/>
                </a:solidFill>
                <a:latin typeface="Arial"/>
                <a:ea typeface="Arial"/>
                <a:cs typeface="Arial"/>
                <a:sym typeface="Arial"/>
              </a:rPr>
              <a:t>STARTING AND FINISHING LINES</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STARTING</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The starting line will be either:</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85800" marR="0" lvl="0" indent="-457200" algn="l" rtl="0">
              <a:spcBef>
                <a:spcPts val="0"/>
              </a:spcBef>
              <a:spcAft>
                <a:spcPts val="0"/>
              </a:spcAft>
              <a:buNone/>
            </a:pPr>
            <a:r>
              <a:rPr lang="en-GB" sz="900" dirty="0">
                <a:solidFill>
                  <a:srgbClr val="000000"/>
                </a:solidFill>
                <a:latin typeface="Arial"/>
                <a:ea typeface="Arial"/>
                <a:cs typeface="Arial"/>
                <a:sym typeface="Arial"/>
              </a:rPr>
              <a:t>	a)   the extension of a line through two stationary posts with mark at or near its outer limit called the ODM and a mark at or near the inner end of the line called IDM and boats shall pass between these marks when starting. Either or both of these marks may be       omitted at the O.O.D.'s discretion.</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900113" marR="0" lvl="0" indent="-900113"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396" name="Google Shape;396;p53"/>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4"/>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35</a:t>
            </a:fld>
            <a:endParaRPr>
              <a:latin typeface="Arial"/>
              <a:ea typeface="Arial"/>
              <a:cs typeface="Arial"/>
              <a:sym typeface="Arial"/>
            </a:endParaRPr>
          </a:p>
        </p:txBody>
      </p:sp>
      <p:sp>
        <p:nvSpPr>
          <p:cNvPr id="403" name="Google Shape;403;p54"/>
          <p:cNvSpPr txBox="1"/>
          <p:nvPr/>
        </p:nvSpPr>
        <p:spPr>
          <a:xfrm>
            <a:off x="319757" y="467469"/>
            <a:ext cx="4432300" cy="6530850"/>
          </a:xfrm>
          <a:prstGeom prst="rect">
            <a:avLst/>
          </a:prstGeom>
          <a:noFill/>
          <a:ln>
            <a:noFill/>
          </a:ln>
        </p:spPr>
        <p:txBody>
          <a:bodyPr spcFirstLastPara="1" wrap="square" lIns="36575" tIns="36575" rIns="36575" bIns="36575" anchor="t" anchorCtr="0">
            <a:noAutofit/>
          </a:bodyPr>
          <a:lstStyle/>
          <a:p>
            <a:pPr marL="457200" marR="0" lvl="0" indent="-457200" algn="ctr" rtl="0">
              <a:spcBef>
                <a:spcPts val="0"/>
              </a:spcBef>
              <a:spcAft>
                <a:spcPts val="0"/>
              </a:spcAft>
              <a:buNone/>
            </a:pPr>
            <a:r>
              <a:rPr lang="en-GB" sz="900" dirty="0">
                <a:solidFill>
                  <a:srgbClr val="000000"/>
                </a:solidFill>
                <a:latin typeface="Arial"/>
                <a:ea typeface="Arial"/>
                <a:cs typeface="Arial"/>
                <a:sym typeface="Arial"/>
              </a:rPr>
              <a:t>or</a:t>
            </a:r>
            <a:br>
              <a:rPr lang="en-GB" sz="900"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b) 	a line between a mark and a staff on the committee boat or shore station.</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c) 	or a line between two marks.</a:t>
            </a:r>
            <a:endParaRPr dirty="0"/>
          </a:p>
          <a:p>
            <a:pPr marL="685800" marR="0" lvl="0" indent="-4572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85800" marR="0" lvl="0" indent="-457200" algn="l" rtl="0">
              <a:spcBef>
                <a:spcPts val="0"/>
              </a:spcBef>
              <a:spcAft>
                <a:spcPts val="0"/>
              </a:spcAft>
              <a:buNone/>
            </a:pPr>
            <a:r>
              <a:rPr lang="en-GB" sz="900" dirty="0">
                <a:solidFill>
                  <a:srgbClr val="000000"/>
                </a:solidFill>
                <a:latin typeface="Arial"/>
                <a:ea typeface="Arial"/>
                <a:cs typeface="Arial"/>
                <a:sym typeface="Arial"/>
              </a:rPr>
              <a:t>(ii)   FINISHING</a:t>
            </a:r>
            <a:endParaRPr dirty="0"/>
          </a:p>
          <a:p>
            <a:pPr marL="457200" marR="0" lvl="0" indent="-228600" algn="l" rtl="0">
              <a:spcBef>
                <a:spcPts val="0"/>
              </a:spcBef>
              <a:spcAft>
                <a:spcPts val="0"/>
              </a:spcAft>
              <a:buNone/>
            </a:pPr>
            <a:r>
              <a:rPr lang="en-GB" sz="900" dirty="0">
                <a:solidFill>
                  <a:srgbClr val="000000"/>
                </a:solidFill>
                <a:latin typeface="Arial"/>
                <a:ea typeface="Arial"/>
                <a:cs typeface="Arial"/>
                <a:sym typeface="Arial"/>
              </a:rPr>
              <a:t>       The finishing line is formed by a straight line joining the Red/                         White transit pole and  the orange pole with the wind vane on                         the top. When required the finishing line may be between a staff                         on the committee boat or shore station and adjacent buoy, and                         such a line shall be set at right angles to the direction of the                         course from the last mark.</a:t>
            </a:r>
            <a:endParaRPr dirty="0"/>
          </a:p>
          <a:p>
            <a:pPr marL="685800" marR="0" lvl="0" indent="-4572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85800" marR="0" lvl="0" indent="-457200" algn="l" rtl="0">
              <a:spcBef>
                <a:spcPts val="0"/>
              </a:spcBef>
              <a:spcAft>
                <a:spcPts val="0"/>
              </a:spcAft>
              <a:buNone/>
            </a:pPr>
            <a:r>
              <a:rPr lang="en-GB" sz="900" dirty="0">
                <a:solidFill>
                  <a:srgbClr val="000000"/>
                </a:solidFill>
                <a:latin typeface="Arial"/>
                <a:ea typeface="Arial"/>
                <a:cs typeface="Arial"/>
                <a:sym typeface="Arial"/>
              </a:rPr>
              <a:t>(iii)  STARTING AND FINISHING</a:t>
            </a:r>
            <a:endParaRPr dirty="0"/>
          </a:p>
          <a:p>
            <a:pPr marL="514350" marR="0" lvl="0" indent="-285750" algn="l" rtl="0">
              <a:spcBef>
                <a:spcPts val="0"/>
              </a:spcBef>
              <a:spcAft>
                <a:spcPts val="0"/>
              </a:spcAft>
              <a:buNone/>
            </a:pPr>
            <a:r>
              <a:rPr lang="en-GB" sz="900" dirty="0">
                <a:solidFill>
                  <a:srgbClr val="000000"/>
                </a:solidFill>
                <a:latin typeface="Arial"/>
                <a:ea typeface="Arial"/>
                <a:cs typeface="Arial"/>
                <a:sym typeface="Arial"/>
              </a:rPr>
              <a:t>        In all cases the starter or finisher shall sight along the line                     formed by the outside of the two posts, or marks, on the</a:t>
            </a:r>
            <a:endParaRPr dirty="0"/>
          </a:p>
          <a:p>
            <a:pPr marL="685800" marR="0" lvl="0" indent="-457200" algn="l" rtl="0">
              <a:spcBef>
                <a:spcPts val="0"/>
              </a:spcBef>
              <a:spcAft>
                <a:spcPts val="0"/>
              </a:spcAft>
              <a:buNone/>
            </a:pPr>
            <a:r>
              <a:rPr lang="en-GB" sz="900" dirty="0">
                <a:solidFill>
                  <a:srgbClr val="000000"/>
                </a:solidFill>
                <a:latin typeface="Arial"/>
                <a:ea typeface="Arial"/>
                <a:cs typeface="Arial"/>
                <a:sym typeface="Arial"/>
              </a:rPr>
              <a:t>        opposite side from which the boats are starting or finishing.</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171450" algn="l" rtl="0">
              <a:spcBef>
                <a:spcPts val="0"/>
              </a:spcBef>
              <a:spcAft>
                <a:spcPts val="0"/>
              </a:spcAft>
              <a:buNone/>
            </a:pPr>
            <a:r>
              <a:rPr lang="en-GB" sz="900" b="1" dirty="0">
                <a:solidFill>
                  <a:srgbClr val="000000"/>
                </a:solidFill>
                <a:latin typeface="Arial"/>
                <a:ea typeface="Arial"/>
                <a:cs typeface="Arial"/>
                <a:sym typeface="Arial"/>
              </a:rPr>
              <a:t>7.	</a:t>
            </a:r>
            <a:r>
              <a:rPr lang="en-GB" sz="900" b="1" u="sng" dirty="0">
                <a:solidFill>
                  <a:srgbClr val="000000"/>
                </a:solidFill>
                <a:latin typeface="Arial"/>
                <a:ea typeface="Arial"/>
                <a:cs typeface="Arial"/>
                <a:sym typeface="Arial"/>
              </a:rPr>
              <a:t>SIGNALS</a:t>
            </a:r>
            <a:endParaRPr sz="900" dirty="0">
              <a:solidFill>
                <a:srgbClr val="000000"/>
              </a:solidFill>
              <a:latin typeface="Arial"/>
              <a:ea typeface="Arial"/>
              <a:cs typeface="Arial"/>
              <a:sym typeface="Arial"/>
            </a:endParaRPr>
          </a:p>
          <a:p>
            <a:pPr marL="457200" marR="0" lvl="0" indent="-171450" algn="l" rtl="0">
              <a:spcBef>
                <a:spcPts val="0"/>
              </a:spcBef>
              <a:spcAft>
                <a:spcPts val="0"/>
              </a:spcAft>
              <a:buNone/>
            </a:pPr>
            <a:r>
              <a:rPr lang="en-GB" sz="900" dirty="0">
                <a:solidFill>
                  <a:srgbClr val="000000"/>
                </a:solidFill>
                <a:latin typeface="Arial"/>
                <a:ea typeface="Arial"/>
                <a:cs typeface="Arial"/>
                <a:sym typeface="Arial"/>
              </a:rPr>
              <a:t>     Normally, all signals are accompanied by a sound signal but timings should be taken from the visual signals. (A sound signal is a single tone noise such as a horn, klaxon or gun fire). All sound signals for recalls will be made with the same sound source as the starting signals.</a:t>
            </a:r>
            <a:endParaRPr dirty="0"/>
          </a:p>
          <a:p>
            <a:pPr marL="628650" marR="0" lvl="0" indent="-1714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8600" marR="0" lvl="0" indent="-171450" algn="l" rtl="0">
              <a:spcBef>
                <a:spcPts val="0"/>
              </a:spcBef>
              <a:spcAft>
                <a:spcPts val="0"/>
              </a:spcAft>
              <a:buNone/>
            </a:pPr>
            <a:r>
              <a:rPr lang="en-GB" sz="900" dirty="0">
                <a:solidFill>
                  <a:srgbClr val="000000"/>
                </a:solidFill>
                <a:latin typeface="Arial"/>
                <a:ea typeface="Arial"/>
                <a:cs typeface="Arial"/>
                <a:sym typeface="Arial"/>
              </a:rPr>
              <a:t> (a)	       The Starting Signal</a:t>
            </a:r>
            <a:endParaRPr dirty="0"/>
          </a:p>
          <a:p>
            <a:pPr marL="457200" marR="0" lvl="0" indent="0" algn="l" rtl="0">
              <a:spcBef>
                <a:spcPts val="0"/>
              </a:spcBef>
              <a:spcAft>
                <a:spcPts val="0"/>
              </a:spcAft>
              <a:buNone/>
            </a:pPr>
            <a:r>
              <a:rPr lang="en-GB" sz="900" dirty="0">
                <a:solidFill>
                  <a:srgbClr val="000000"/>
                </a:solidFill>
                <a:latin typeface="Arial"/>
                <a:ea typeface="Arial"/>
                <a:cs typeface="Arial"/>
                <a:sym typeface="Arial"/>
              </a:rPr>
              <a:t>The starting signals will be a series of different coloured lights and sound signals as follows: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5 minute warning signal   (1 light on)</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4 minute warning signal   (2 lights on)</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1 minute warning signal   (3 lights on)</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0 minute warning signal   (reverts back to 1 light)</a:t>
            </a:r>
            <a:endParaRPr dirty="0"/>
          </a:p>
          <a:p>
            <a:pPr marL="51435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7200" marR="0" lvl="0" indent="0" algn="l" rtl="0">
              <a:spcBef>
                <a:spcPts val="0"/>
              </a:spcBef>
              <a:spcAft>
                <a:spcPts val="0"/>
              </a:spcAft>
              <a:buNone/>
            </a:pPr>
            <a:r>
              <a:rPr lang="en-GB" sz="900" dirty="0">
                <a:solidFill>
                  <a:srgbClr val="000000"/>
                </a:solidFill>
                <a:latin typeface="Arial"/>
                <a:ea typeface="Arial"/>
                <a:cs typeface="Arial"/>
                <a:sym typeface="Arial"/>
              </a:rPr>
              <a:t>Alternatively, flag signals may be substituted for lights. The Preparatory Signal for the first class to start shall be left flying or displayed until the last class has started. The Warning Signal for each succeeding class shall be broken out or displayed at the Preparatory sound Signal of the preceding class.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900113" marR="0" lvl="0" indent="-900113" algn="l" rtl="0">
              <a:spcBef>
                <a:spcPts val="0"/>
              </a:spcBef>
              <a:spcAft>
                <a:spcPts val="0"/>
              </a:spcAft>
              <a:buNone/>
            </a:pP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404" name="Google Shape;404;p54"/>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5"/>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36</a:t>
            </a:fld>
            <a:endParaRPr>
              <a:latin typeface="Arial"/>
              <a:ea typeface="Arial"/>
              <a:cs typeface="Arial"/>
              <a:sym typeface="Arial"/>
            </a:endParaRPr>
          </a:p>
        </p:txBody>
      </p:sp>
      <p:sp>
        <p:nvSpPr>
          <p:cNvPr id="411" name="Google Shape;411;p55"/>
          <p:cNvSpPr txBox="1"/>
          <p:nvPr/>
        </p:nvSpPr>
        <p:spPr>
          <a:xfrm>
            <a:off x="319756" y="467469"/>
            <a:ext cx="4539323" cy="6530850"/>
          </a:xfrm>
          <a:prstGeom prst="rect">
            <a:avLst/>
          </a:prstGeom>
          <a:noFill/>
          <a:ln>
            <a:noFill/>
          </a:ln>
        </p:spPr>
        <p:txBody>
          <a:bodyPr spcFirstLastPara="1" wrap="square" lIns="36575" tIns="36575" rIns="36575" bIns="36575" anchor="t" anchorCtr="0">
            <a:noAutofit/>
          </a:bodyPr>
          <a:lstStyle/>
          <a:p>
            <a:pPr marL="0" marR="0" lvl="0" indent="0" algn="l" rtl="0">
              <a:spcBef>
                <a:spcPts val="0"/>
              </a:spcBef>
              <a:spcAft>
                <a:spcPts val="0"/>
              </a:spcAft>
              <a:buNone/>
            </a:pPr>
            <a:r>
              <a:rPr lang="en-GB" sz="900" dirty="0">
                <a:solidFill>
                  <a:srgbClr val="000000"/>
                </a:solidFill>
                <a:latin typeface="Arial"/>
                <a:ea typeface="Arial"/>
                <a:cs typeface="Arial"/>
                <a:sym typeface="Arial"/>
              </a:rPr>
              <a:t>An order of signals would be:</a:t>
            </a:r>
            <a:br>
              <a:rPr lang="en-GB" sz="900"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Break out the Warning flag (Class flag) for Class A. After the time interval (e.g. 5 minutes)…</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(ii)  Break out the Preparatory flag 'P' (Blue with a white centre) for</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Class A and the Warning flag for Class B. After the time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interval…</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(iii)   Lower the Warning flag for Class A (their start) break out the</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Warning flag for Class C. After the time interval…</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(iv)   Lower the Warning flag for Class B (their start) and break out                           the Warning flag for Class D.</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(v)  ...and so on. For the last class to start lower both the Warning</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and Preparatory flags at the start.</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All the above signals shall be accompanied by a single sound</a:t>
            </a:r>
            <a:endParaRPr dirty="0"/>
          </a:p>
          <a:p>
            <a:pPr marL="514350" marR="0" lvl="0" indent="-228600" algn="l" rtl="0">
              <a:spcBef>
                <a:spcPts val="0"/>
              </a:spcBef>
              <a:spcAft>
                <a:spcPts val="0"/>
              </a:spcAft>
              <a:buNone/>
            </a:pPr>
            <a:r>
              <a:rPr lang="en-GB" sz="900" dirty="0">
                <a:solidFill>
                  <a:srgbClr val="000000"/>
                </a:solidFill>
                <a:latin typeface="Arial"/>
                <a:ea typeface="Arial"/>
                <a:cs typeface="Arial"/>
                <a:sym typeface="Arial"/>
              </a:rPr>
              <a:t>         signal.</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(b)        Individual Recalls</a:t>
            </a:r>
            <a:endParaRPr dirty="0"/>
          </a:p>
          <a:p>
            <a:pPr marL="514350" marR="0" lvl="0" indent="-514350" algn="l" rtl="0">
              <a:spcBef>
                <a:spcPts val="0"/>
              </a:spcBef>
              <a:spcAft>
                <a:spcPts val="0"/>
              </a:spcAft>
              <a:buNone/>
            </a:pPr>
            <a:r>
              <a:rPr lang="en-GB" sz="900" dirty="0">
                <a:solidFill>
                  <a:srgbClr val="000000"/>
                </a:solidFill>
                <a:latin typeface="Arial"/>
                <a:ea typeface="Arial"/>
                <a:cs typeface="Arial"/>
                <a:sym typeface="Arial"/>
              </a:rPr>
              <a:t>               Individual recalls shall be signalled by a single sound signal                             and in the case of a flag start the class warning signal may be                           flown at half-mast. The responsibility for starting correctly shall                           rest wholly with the helmsman of the boat concerned,                           irrespective of whether or not sail numbers are called.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(c)        General Recalls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General Recalls shall be signalled by the breaking out of the I.C. 	flag 1st substitute (triangular yellow with blue border) or by all lights 	showing simultaneously. Either signal shall be accompanied by two 	sound signals. The full start sequence will be re-started as soon as 	possible.                                                    </a:t>
            </a:r>
            <a:endParaRPr dirty="0"/>
          </a:p>
          <a:p>
            <a:pPr marL="0" marR="0" lvl="0" indent="0" algn="just"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412" name="Google Shape;412;p55"/>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6"/>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37</a:t>
            </a:fld>
            <a:endParaRPr>
              <a:latin typeface="Arial"/>
              <a:ea typeface="Arial"/>
              <a:cs typeface="Arial"/>
              <a:sym typeface="Arial"/>
            </a:endParaRPr>
          </a:p>
        </p:txBody>
      </p:sp>
      <p:sp>
        <p:nvSpPr>
          <p:cNvPr id="419" name="Google Shape;419;p56"/>
          <p:cNvSpPr txBox="1"/>
          <p:nvPr/>
        </p:nvSpPr>
        <p:spPr>
          <a:xfrm>
            <a:off x="425302" y="467469"/>
            <a:ext cx="4432300" cy="6530850"/>
          </a:xfrm>
          <a:prstGeom prst="rect">
            <a:avLst/>
          </a:prstGeom>
          <a:noFill/>
          <a:ln>
            <a:noFill/>
          </a:ln>
        </p:spPr>
        <p:txBody>
          <a:bodyPr spcFirstLastPara="1" wrap="square" lIns="36575" tIns="36575" rIns="36575" bIns="36575" anchor="t" anchorCtr="0">
            <a:noAutofit/>
          </a:bodyPr>
          <a:lstStyle/>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(d)            Shortening Course</a:t>
            </a:r>
            <a:endParaRPr dirty="0"/>
          </a:p>
          <a:p>
            <a:pPr marL="914400" marR="0" lvl="0" indent="-9144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571500" algn="l" rtl="0">
              <a:spcBef>
                <a:spcPts val="0"/>
              </a:spcBef>
              <a:spcAft>
                <a:spcPts val="0"/>
              </a:spcAft>
              <a:buNone/>
            </a:pPr>
            <a:r>
              <a:rPr lang="en-GB" sz="900" dirty="0">
                <a:solidFill>
                  <a:srgbClr val="000000"/>
                </a:solidFill>
                <a:latin typeface="Arial"/>
                <a:ea typeface="Arial"/>
                <a:cs typeface="Arial"/>
                <a:sym typeface="Arial"/>
              </a:rPr>
              <a:t>          (</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Shorten course signals shall be made before the leading boat           commences her last leg.</a:t>
            </a:r>
            <a:endParaRPr dirty="0"/>
          </a:p>
          <a:p>
            <a:pPr marL="571500" marR="0" lvl="0" indent="-5715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571500" algn="l" rtl="0">
              <a:spcBef>
                <a:spcPts val="0"/>
              </a:spcBef>
              <a:spcAft>
                <a:spcPts val="0"/>
              </a:spcAft>
              <a:buNone/>
            </a:pPr>
            <a:r>
              <a:rPr lang="en-GB" sz="900" dirty="0">
                <a:solidFill>
                  <a:srgbClr val="000000"/>
                </a:solidFill>
                <a:latin typeface="Arial"/>
                <a:ea typeface="Arial"/>
                <a:cs typeface="Arial"/>
                <a:sym typeface="Arial"/>
              </a:rPr>
              <a:t>          (ii)   At the end of a round: I.C. flag 'S' (White with Blue centre)  above the Class flag flown at the O.O.D. box will indicate that the race will finish at the end of the round being sailed.</a:t>
            </a:r>
            <a:endParaRPr dirty="0"/>
          </a:p>
          <a:p>
            <a:pPr marL="945502" marR="0" lvl="0" indent="-4572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457200" algn="l" rtl="0">
              <a:spcBef>
                <a:spcPts val="0"/>
              </a:spcBef>
              <a:spcAft>
                <a:spcPts val="0"/>
              </a:spcAft>
              <a:buNone/>
            </a:pPr>
            <a:r>
              <a:rPr lang="en-GB" sz="900" dirty="0">
                <a:solidFill>
                  <a:srgbClr val="000000"/>
                </a:solidFill>
                <a:latin typeface="Arial"/>
                <a:ea typeface="Arial"/>
                <a:cs typeface="Arial"/>
                <a:sym typeface="Arial"/>
              </a:rPr>
              <a:t>       (iii)  At any mark of the course: I.C. flag 'S' displayed above the Class flag from the committee boat. The race will finish on the line between the committee boat and the mark.</a:t>
            </a:r>
            <a:endParaRPr dirty="0"/>
          </a:p>
          <a:p>
            <a:pPr marL="571500" marR="0" lvl="0" indent="-4572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457200" algn="l" rtl="0">
              <a:spcBef>
                <a:spcPts val="0"/>
              </a:spcBef>
              <a:spcAft>
                <a:spcPts val="0"/>
              </a:spcAft>
              <a:buNone/>
            </a:pPr>
            <a:r>
              <a:rPr lang="en-GB" sz="900" dirty="0">
                <a:solidFill>
                  <a:srgbClr val="000000"/>
                </a:solidFill>
                <a:latin typeface="Arial"/>
                <a:ea typeface="Arial"/>
                <a:cs typeface="Arial"/>
                <a:sym typeface="Arial"/>
              </a:rPr>
              <a:t>             At the discretion of the OOD the limits of the finish line may be between the red and white pole (outside OOD box) and any mark of the </a:t>
            </a:r>
            <a:r>
              <a:rPr lang="en-GB" sz="900" dirty="0" err="1">
                <a:solidFill>
                  <a:srgbClr val="000000"/>
                </a:solidFill>
                <a:latin typeface="Arial"/>
                <a:ea typeface="Arial"/>
                <a:cs typeface="Arial"/>
                <a:sym typeface="Arial"/>
              </a:rPr>
              <a:t>course,passing</a:t>
            </a:r>
            <a:r>
              <a:rPr lang="en-GB" sz="900" dirty="0">
                <a:solidFill>
                  <a:srgbClr val="000000"/>
                </a:solidFill>
                <a:latin typeface="Arial"/>
                <a:ea typeface="Arial"/>
                <a:cs typeface="Arial"/>
                <a:sym typeface="Arial"/>
              </a:rPr>
              <a:t> through the mark if required. The finish mark will be passed on the same side as indicated in the course.</a:t>
            </a:r>
            <a:endParaRPr dirty="0"/>
          </a:p>
          <a:p>
            <a:pPr marL="945502" marR="0" lvl="0" indent="-4572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914400" marR="0" lvl="0" indent="-426085" algn="l" rtl="0">
              <a:spcBef>
                <a:spcPts val="0"/>
              </a:spcBef>
              <a:spcAft>
                <a:spcPts val="0"/>
              </a:spcAft>
              <a:buNone/>
            </a:pPr>
            <a:r>
              <a:rPr lang="en-GB" sz="900" dirty="0">
                <a:solidFill>
                  <a:srgbClr val="000000"/>
                </a:solidFill>
                <a:latin typeface="Arial"/>
                <a:ea typeface="Arial"/>
                <a:cs typeface="Arial"/>
                <a:sym typeface="Arial"/>
              </a:rPr>
              <a:t> </a:t>
            </a:r>
            <a:endParaRPr dirty="0"/>
          </a:p>
          <a:p>
            <a:pPr marL="685800" marR="0" lvl="0" indent="-428625" algn="l" rtl="0">
              <a:spcBef>
                <a:spcPts val="0"/>
              </a:spcBef>
              <a:spcAft>
                <a:spcPts val="0"/>
              </a:spcAft>
              <a:buNone/>
            </a:pPr>
            <a:r>
              <a:rPr lang="en-GB" sz="900" dirty="0">
                <a:solidFill>
                  <a:srgbClr val="000000"/>
                </a:solidFill>
                <a:latin typeface="Arial"/>
                <a:ea typeface="Arial"/>
                <a:cs typeface="Arial"/>
                <a:sym typeface="Arial"/>
              </a:rPr>
              <a:t>   (iv)  When either of the above signals is made without a Class flag the signal applies to all classes racing.</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28650" marR="0" lvl="0" indent="-457200" algn="l" rtl="0">
              <a:spcBef>
                <a:spcPts val="0"/>
              </a:spcBef>
              <a:spcAft>
                <a:spcPts val="0"/>
              </a:spcAft>
              <a:buNone/>
            </a:pPr>
            <a:r>
              <a:rPr lang="en-GB" sz="900" dirty="0">
                <a:solidFill>
                  <a:srgbClr val="000000"/>
                </a:solidFill>
                <a:latin typeface="Arial"/>
                <a:ea typeface="Arial"/>
                <a:cs typeface="Arial"/>
                <a:sym typeface="Arial"/>
              </a:rPr>
              <a:t>      (v)  The course for boats with a PY greater than 1200 may be shortened during the race at the discretion of the OOD by flying IC flag 'E' (Red and Blue halved). This procedure may not be used for committee boat starts unless the start and finish are at the same location.</a:t>
            </a:r>
            <a:endParaRPr dirty="0"/>
          </a:p>
          <a:p>
            <a:pPr marL="457200" marR="0" lvl="0" indent="45720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7200" marR="0" lvl="0" indent="0" algn="l" rtl="0">
              <a:spcBef>
                <a:spcPts val="0"/>
              </a:spcBef>
              <a:spcAft>
                <a:spcPts val="0"/>
              </a:spcAft>
              <a:buNone/>
            </a:pPr>
            <a:r>
              <a:rPr lang="en-GB" sz="900" dirty="0">
                <a:solidFill>
                  <a:srgbClr val="000000"/>
                </a:solidFill>
                <a:latin typeface="Arial"/>
                <a:ea typeface="Arial"/>
                <a:cs typeface="Arial"/>
                <a:sym typeface="Arial"/>
              </a:rPr>
              <a:t>   All the above signals shall be accompanied by two sound signals.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420" name="Google Shape;420;p56"/>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7"/>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38</a:t>
            </a:fld>
            <a:endParaRPr>
              <a:latin typeface="Arial"/>
              <a:ea typeface="Arial"/>
              <a:cs typeface="Arial"/>
              <a:sym typeface="Arial"/>
            </a:endParaRPr>
          </a:p>
        </p:txBody>
      </p:sp>
      <p:sp>
        <p:nvSpPr>
          <p:cNvPr id="427" name="Google Shape;427;p57"/>
          <p:cNvSpPr txBox="1"/>
          <p:nvPr/>
        </p:nvSpPr>
        <p:spPr>
          <a:xfrm>
            <a:off x="382772" y="467469"/>
            <a:ext cx="4529470" cy="6530850"/>
          </a:xfrm>
          <a:prstGeom prst="rect">
            <a:avLst/>
          </a:prstGeom>
          <a:noFill/>
          <a:ln>
            <a:noFill/>
          </a:ln>
        </p:spPr>
        <p:txBody>
          <a:bodyPr spcFirstLastPara="1" wrap="square" lIns="36575" tIns="36575" rIns="36575" bIns="36575" anchor="t" anchorCtr="0">
            <a:noAutofit/>
          </a:bodyPr>
          <a:lstStyle/>
          <a:p>
            <a:pPr marL="357188" marR="0" lvl="0" indent="-347663" algn="l" rtl="0">
              <a:spcBef>
                <a:spcPts val="0"/>
              </a:spcBef>
              <a:spcAft>
                <a:spcPts val="0"/>
              </a:spcAft>
              <a:buNone/>
            </a:pPr>
            <a:r>
              <a:rPr lang="en-GB" sz="900" dirty="0">
                <a:solidFill>
                  <a:srgbClr val="000000"/>
                </a:solidFill>
                <a:latin typeface="Arial"/>
                <a:ea typeface="Arial"/>
                <a:cs typeface="Arial"/>
                <a:sym typeface="Arial"/>
              </a:rPr>
              <a:t>(e) 	Postponement Signals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When any of the following signals is made without a Class flag the</a:t>
            </a:r>
            <a:endParaRPr dirty="0"/>
          </a:p>
          <a:p>
            <a:pPr marL="450850" marR="0" lvl="0" indent="-450850" algn="l" rtl="0">
              <a:spcBef>
                <a:spcPts val="0"/>
              </a:spcBef>
              <a:spcAft>
                <a:spcPts val="0"/>
              </a:spcAft>
              <a:buNone/>
            </a:pPr>
            <a:r>
              <a:rPr lang="en-GB" sz="900" dirty="0">
                <a:solidFill>
                  <a:srgbClr val="000000"/>
                </a:solidFill>
                <a:latin typeface="Arial"/>
                <a:ea typeface="Arial"/>
                <a:cs typeface="Arial"/>
                <a:sym typeface="Arial"/>
              </a:rPr>
              <a:t>              signal applies to all classes. The change of course flag 'Q' (yellow</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square) may also be included. The postponement signal is the I.C.</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flag Answering Pendant (Red and White vertical stripes).</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71626" marR="0" lvl="0" indent="-471626" algn="l" rtl="0">
              <a:spcBef>
                <a:spcPts val="0"/>
              </a:spcBef>
              <a:spcAft>
                <a:spcPts val="0"/>
              </a:spcAft>
              <a:buNone/>
            </a:pPr>
            <a:r>
              <a:rPr lang="en-GB" sz="900" dirty="0">
                <a:solidFill>
                  <a:srgbClr val="000000"/>
                </a:solidFill>
                <a:latin typeface="Arial"/>
                <a:ea typeface="Arial"/>
                <a:cs typeface="Arial"/>
                <a:sym typeface="Arial"/>
              </a:rPr>
              <a:t>        (</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When the Answering Pendant (AP) is flown over a Class signal the scheduled time of the start is postponed. The Warning signal will be made one minute after this signal is lowered. (One sound signal shall be made with the lowering of the AP).</a:t>
            </a:r>
            <a:endParaRPr dirty="0"/>
          </a:p>
          <a:p>
            <a:pPr marL="471626" marR="0" lvl="0" indent="-471626"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1374" marR="0" lvl="0" indent="0" algn="l" rtl="0">
              <a:spcBef>
                <a:spcPts val="0"/>
              </a:spcBef>
              <a:spcAft>
                <a:spcPts val="0"/>
              </a:spcAft>
              <a:buNone/>
            </a:pPr>
            <a:r>
              <a:rPr lang="en-GB" sz="900" dirty="0">
                <a:solidFill>
                  <a:srgbClr val="000000"/>
                </a:solidFill>
                <a:latin typeface="Arial"/>
                <a:ea typeface="Arial"/>
                <a:cs typeface="Arial"/>
                <a:sym typeface="Arial"/>
              </a:rPr>
              <a:t>(ii)    When the AP is flown over the letter 'A' over the Class signal the</a:t>
            </a:r>
            <a:endParaRPr dirty="0"/>
          </a:p>
          <a:p>
            <a:pPr marL="231000" marR="0" lvl="0" indent="0" algn="l" rtl="0">
              <a:spcBef>
                <a:spcPts val="0"/>
              </a:spcBef>
              <a:spcAft>
                <a:spcPts val="0"/>
              </a:spcAft>
              <a:buNone/>
            </a:pPr>
            <a:r>
              <a:rPr lang="en-GB" sz="900" dirty="0">
                <a:solidFill>
                  <a:srgbClr val="000000"/>
                </a:solidFill>
                <a:latin typeface="Arial"/>
                <a:ea typeface="Arial"/>
                <a:cs typeface="Arial"/>
                <a:sym typeface="Arial"/>
              </a:rPr>
              <a:t>        scheduled race is postponed to a later date. The future time and</a:t>
            </a:r>
            <a:endParaRPr dirty="0"/>
          </a:p>
          <a:p>
            <a:pPr marL="231000" marR="0" lvl="0" indent="0" algn="l" rtl="0">
              <a:spcBef>
                <a:spcPts val="0"/>
              </a:spcBef>
              <a:spcAft>
                <a:spcPts val="0"/>
              </a:spcAft>
              <a:buNone/>
            </a:pPr>
            <a:r>
              <a:rPr lang="en-GB" sz="900" dirty="0">
                <a:solidFill>
                  <a:srgbClr val="000000"/>
                </a:solidFill>
                <a:latin typeface="Arial"/>
                <a:ea typeface="Arial"/>
                <a:cs typeface="Arial"/>
                <a:sym typeface="Arial"/>
              </a:rPr>
              <a:t>        date of postponed races will be given by notice from the Captain   </a:t>
            </a:r>
            <a:br>
              <a:rPr lang="en-GB" sz="900" dirty="0">
                <a:solidFill>
                  <a:srgbClr val="000000"/>
                </a:solidFill>
                <a:latin typeface="Arial"/>
                <a:ea typeface="Arial"/>
                <a:cs typeface="Arial"/>
                <a:sym typeface="Arial"/>
              </a:rPr>
            </a:br>
            <a:r>
              <a:rPr lang="en-GB" sz="900" dirty="0">
                <a:solidFill>
                  <a:srgbClr val="000000"/>
                </a:solidFill>
                <a:latin typeface="Arial"/>
                <a:ea typeface="Arial"/>
                <a:cs typeface="Arial"/>
                <a:sym typeface="Arial"/>
              </a:rPr>
              <a:t>        on the clubhouse board at least 7 days before the new date.</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914400" marR="0" lvl="0" indent="-464185" algn="l" rtl="0">
              <a:spcBef>
                <a:spcPts val="0"/>
              </a:spcBef>
              <a:spcAft>
                <a:spcPts val="0"/>
              </a:spcAft>
              <a:buNone/>
            </a:pPr>
            <a:r>
              <a:rPr lang="en-GB" sz="900" dirty="0">
                <a:solidFill>
                  <a:srgbClr val="000000"/>
                </a:solidFill>
                <a:latin typeface="Arial"/>
                <a:ea typeface="Arial"/>
                <a:cs typeface="Arial"/>
                <a:sym typeface="Arial"/>
              </a:rPr>
              <a:t>All the above signals shall be accompanied by two sound signals.</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357188" marR="0" lvl="0" indent="-357188" algn="l" rtl="0">
              <a:spcBef>
                <a:spcPts val="0"/>
              </a:spcBef>
              <a:spcAft>
                <a:spcPts val="0"/>
              </a:spcAft>
              <a:buNone/>
            </a:pPr>
            <a:r>
              <a:rPr lang="en-GB" sz="900" dirty="0">
                <a:solidFill>
                  <a:srgbClr val="000000"/>
                </a:solidFill>
                <a:latin typeface="Arial"/>
                <a:ea typeface="Arial"/>
                <a:cs typeface="Arial"/>
                <a:sym typeface="Arial"/>
              </a:rPr>
              <a:t> (f)	Cancellation and Abandonment Signal</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When the I.C. flag N (Blue and White chequers) is flown over a class signal the designated race is cancelled or if in progress abandoned. When flown without a class flag the signal applies to all classes. Three sound signals to be made.</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 (g)	Change of Course Signal (When a course already set for a race is to be changed).</a:t>
            </a:r>
            <a:endParaRPr dirty="0"/>
          </a:p>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 </a:t>
            </a:r>
            <a:endParaRPr dirty="0"/>
          </a:p>
          <a:p>
            <a:pPr marL="221374" marR="9614" lvl="0" indent="-221374" algn="l" rtl="0">
              <a:spcBef>
                <a:spcPts val="0"/>
              </a:spcBef>
              <a:spcAft>
                <a:spcPts val="0"/>
              </a:spcAft>
              <a:buNone/>
            </a:pPr>
            <a:r>
              <a:rPr lang="en-GB" sz="900" dirty="0">
                <a:solidFill>
                  <a:srgbClr val="000000"/>
                </a:solidFill>
                <a:latin typeface="Arial"/>
                <a:ea typeface="Arial"/>
                <a:cs typeface="Arial"/>
                <a:sym typeface="Arial"/>
              </a:rPr>
              <a:t>        (</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The change of course signal is the I.C. flag 'Q' (Yellow square) and</a:t>
            </a:r>
            <a:endParaRPr dirty="0"/>
          </a:p>
          <a:p>
            <a:pPr marL="221374" marR="9614" lvl="0" indent="-221374" algn="l" rtl="0">
              <a:spcBef>
                <a:spcPts val="0"/>
              </a:spcBef>
              <a:spcAft>
                <a:spcPts val="0"/>
              </a:spcAft>
              <a:buNone/>
            </a:pPr>
            <a:r>
              <a:rPr lang="en-GB" sz="900" dirty="0">
                <a:solidFill>
                  <a:srgbClr val="000000"/>
                </a:solidFill>
                <a:latin typeface="Arial"/>
                <a:ea typeface="Arial"/>
                <a:cs typeface="Arial"/>
                <a:sym typeface="Arial"/>
              </a:rPr>
              <a:t>              when flown  alone means that the change of course affects all</a:t>
            </a:r>
            <a:endParaRPr dirty="0"/>
          </a:p>
          <a:p>
            <a:pPr marL="221374" marR="9614" lvl="0" indent="-221374" algn="l" rtl="0">
              <a:spcBef>
                <a:spcPts val="0"/>
              </a:spcBef>
              <a:spcAft>
                <a:spcPts val="0"/>
              </a:spcAft>
              <a:buNone/>
            </a:pPr>
            <a:r>
              <a:rPr lang="en-GB" sz="900" dirty="0">
                <a:solidFill>
                  <a:srgbClr val="000000"/>
                </a:solidFill>
                <a:latin typeface="Arial"/>
                <a:ea typeface="Arial"/>
                <a:cs typeface="Arial"/>
                <a:sym typeface="Arial"/>
              </a:rPr>
              <a:t>              classes not yet started. When flown over a class signal means that</a:t>
            </a:r>
            <a:endParaRPr dirty="0"/>
          </a:p>
          <a:p>
            <a:pPr marL="221374" marR="9614" lvl="0" indent="-221374" algn="l" rtl="0">
              <a:spcBef>
                <a:spcPts val="0"/>
              </a:spcBef>
              <a:spcAft>
                <a:spcPts val="0"/>
              </a:spcAft>
              <a:buNone/>
            </a:pPr>
            <a:r>
              <a:rPr lang="en-GB" sz="900" dirty="0">
                <a:solidFill>
                  <a:srgbClr val="000000"/>
                </a:solidFill>
                <a:latin typeface="Arial"/>
                <a:ea typeface="Arial"/>
                <a:cs typeface="Arial"/>
                <a:sym typeface="Arial"/>
              </a:rPr>
              <a:t>              the course for the designated class only has been  changed.</a:t>
            </a:r>
            <a:endParaRPr dirty="0"/>
          </a:p>
          <a:p>
            <a:pPr marL="221374" marR="9614" lvl="0" indent="-221374" algn="l" rtl="0">
              <a:spcBef>
                <a:spcPts val="0"/>
              </a:spcBef>
              <a:spcAft>
                <a:spcPts val="0"/>
              </a:spcAft>
              <a:buNone/>
            </a:pPr>
            <a:r>
              <a:rPr lang="en-GB" sz="900" dirty="0">
                <a:solidFill>
                  <a:srgbClr val="000000"/>
                </a:solidFill>
                <a:latin typeface="Arial"/>
                <a:ea typeface="Arial"/>
                <a:cs typeface="Arial"/>
                <a:sym typeface="Arial"/>
              </a:rPr>
              <a:t> </a:t>
            </a:r>
            <a:endParaRPr dirty="0"/>
          </a:p>
          <a:p>
            <a:pPr marL="357188" marR="0" lvl="0" indent="-357188" algn="l" rtl="0">
              <a:spcBef>
                <a:spcPts val="0"/>
              </a:spcBef>
              <a:spcAft>
                <a:spcPts val="0"/>
              </a:spcAft>
              <a:buNone/>
            </a:pPr>
            <a:r>
              <a:rPr lang="en-GB" sz="900" dirty="0">
                <a:solidFill>
                  <a:srgbClr val="000000"/>
                </a:solidFill>
                <a:latin typeface="Arial"/>
                <a:ea typeface="Arial"/>
                <a:cs typeface="Arial"/>
                <a:sym typeface="Arial"/>
              </a:rPr>
              <a:t>        (ii)  The course can be changed from the one previously set for the race</a:t>
            </a:r>
            <a:endParaRPr dirty="0"/>
          </a:p>
          <a:p>
            <a:pPr marL="163627" marR="0" lvl="0" indent="-163627" algn="l" rtl="0">
              <a:spcBef>
                <a:spcPts val="0"/>
              </a:spcBef>
              <a:spcAft>
                <a:spcPts val="0"/>
              </a:spcAft>
              <a:buNone/>
            </a:pPr>
            <a:r>
              <a:rPr lang="en-GB" sz="900" dirty="0">
                <a:solidFill>
                  <a:srgbClr val="000000"/>
                </a:solidFill>
                <a:latin typeface="Arial"/>
                <a:ea typeface="Arial"/>
                <a:cs typeface="Arial"/>
                <a:sym typeface="Arial"/>
              </a:rPr>
              <a:t>               at any time up to 15 minutes before the fleets affected Starting</a:t>
            </a:r>
            <a:endParaRPr dirty="0"/>
          </a:p>
          <a:p>
            <a:pPr marL="163627" marR="0" lvl="0" indent="-163627" algn="l" rtl="0">
              <a:spcBef>
                <a:spcPts val="0"/>
              </a:spcBef>
              <a:spcAft>
                <a:spcPts val="0"/>
              </a:spcAft>
              <a:buNone/>
            </a:pPr>
            <a:r>
              <a:rPr lang="en-GB" sz="900" dirty="0">
                <a:solidFill>
                  <a:srgbClr val="000000"/>
                </a:solidFill>
                <a:latin typeface="Arial"/>
                <a:ea typeface="Arial"/>
                <a:cs typeface="Arial"/>
                <a:sym typeface="Arial"/>
              </a:rPr>
              <a:t>               Signal without need for postponement.  After 15 minutes before</a:t>
            </a:r>
            <a:endParaRPr dirty="0"/>
          </a:p>
          <a:p>
            <a:pPr marL="163627" marR="0" lvl="0" indent="-163627" algn="l" rtl="0">
              <a:spcBef>
                <a:spcPts val="0"/>
              </a:spcBef>
              <a:spcAft>
                <a:spcPts val="0"/>
              </a:spcAft>
              <a:buNone/>
            </a:pPr>
            <a:r>
              <a:rPr lang="en-GB" sz="900" dirty="0">
                <a:solidFill>
                  <a:srgbClr val="000000"/>
                </a:solidFill>
                <a:latin typeface="Arial"/>
                <a:ea typeface="Arial"/>
                <a:cs typeface="Arial"/>
                <a:sym typeface="Arial"/>
              </a:rPr>
              <a:t>               the Starting Signal the starts of the fleets affected must be</a:t>
            </a:r>
            <a:endParaRPr dirty="0"/>
          </a:p>
          <a:p>
            <a:pPr marL="163627" marR="0" lvl="0" indent="-163627" algn="l" rtl="0">
              <a:spcBef>
                <a:spcPts val="0"/>
              </a:spcBef>
              <a:spcAft>
                <a:spcPts val="0"/>
              </a:spcAft>
              <a:buNone/>
            </a:pPr>
            <a:r>
              <a:rPr lang="en-GB" sz="900" dirty="0">
                <a:solidFill>
                  <a:srgbClr val="000000"/>
                </a:solidFill>
                <a:latin typeface="Arial"/>
                <a:ea typeface="Arial"/>
                <a:cs typeface="Arial"/>
                <a:sym typeface="Arial"/>
              </a:rPr>
              <a:t>               postponed so the new course is displayed for at least 15 minutes</a:t>
            </a:r>
            <a:endParaRPr dirty="0"/>
          </a:p>
          <a:p>
            <a:pPr marL="163627" marR="0" lvl="0" indent="-163627" algn="l" rtl="0">
              <a:spcBef>
                <a:spcPts val="0"/>
              </a:spcBef>
              <a:spcAft>
                <a:spcPts val="0"/>
              </a:spcAft>
              <a:buNone/>
            </a:pPr>
            <a:r>
              <a:rPr lang="en-GB" sz="900" dirty="0">
                <a:solidFill>
                  <a:srgbClr val="000000"/>
                </a:solidFill>
                <a:latin typeface="Arial"/>
                <a:ea typeface="Arial"/>
                <a:cs typeface="Arial"/>
                <a:sym typeface="Arial"/>
              </a:rPr>
              <a:t>               before the first affected start.</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0215" marR="0" lvl="0" indent="0" algn="l" rtl="0">
              <a:spcBef>
                <a:spcPts val="0"/>
              </a:spcBef>
              <a:spcAft>
                <a:spcPts val="0"/>
              </a:spcAft>
              <a:buNone/>
            </a:pPr>
            <a:r>
              <a:rPr lang="en-GB" sz="900" dirty="0">
                <a:solidFill>
                  <a:srgbClr val="000000"/>
                </a:solidFill>
                <a:latin typeface="Arial"/>
                <a:ea typeface="Arial"/>
                <a:cs typeface="Arial"/>
                <a:sym typeface="Arial"/>
              </a:rPr>
              <a:t>The above signals shall be accompanied by two sound signals.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428" name="Google Shape;428;p57"/>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58"/>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39</a:t>
            </a:fld>
            <a:endParaRPr>
              <a:latin typeface="Arial"/>
              <a:ea typeface="Arial"/>
              <a:cs typeface="Arial"/>
              <a:sym typeface="Arial"/>
            </a:endParaRPr>
          </a:p>
        </p:txBody>
      </p:sp>
      <p:sp>
        <p:nvSpPr>
          <p:cNvPr id="435" name="Google Shape;435;p58"/>
          <p:cNvSpPr txBox="1"/>
          <p:nvPr/>
        </p:nvSpPr>
        <p:spPr>
          <a:xfrm>
            <a:off x="372140" y="467469"/>
            <a:ext cx="4540102" cy="6530850"/>
          </a:xfrm>
          <a:prstGeom prst="rect">
            <a:avLst/>
          </a:prstGeom>
          <a:noFill/>
          <a:ln>
            <a:noFill/>
          </a:ln>
        </p:spPr>
        <p:txBody>
          <a:bodyPr spcFirstLastPara="1" wrap="square" lIns="36575" tIns="36575" rIns="36575" bIns="36575" anchor="t" anchorCtr="0">
            <a:noAutofit/>
          </a:bodyPr>
          <a:lstStyle/>
          <a:p>
            <a:pPr marL="0" marR="0" lvl="0" indent="0" algn="l" rtl="0">
              <a:spcBef>
                <a:spcPts val="0"/>
              </a:spcBef>
              <a:spcAft>
                <a:spcPts val="0"/>
              </a:spcAft>
              <a:buNone/>
            </a:pPr>
            <a:r>
              <a:rPr lang="en-GB" sz="900" b="1" dirty="0">
                <a:solidFill>
                  <a:srgbClr val="000000"/>
                </a:solidFill>
                <a:latin typeface="Arial"/>
                <a:ea typeface="Arial"/>
                <a:cs typeface="Arial"/>
                <a:sym typeface="Arial"/>
              </a:rPr>
              <a:t>8.	</a:t>
            </a:r>
            <a:r>
              <a:rPr lang="en-GB" sz="900" b="1" u="sng" dirty="0">
                <a:solidFill>
                  <a:srgbClr val="000000"/>
                </a:solidFill>
                <a:latin typeface="Arial"/>
                <a:ea typeface="Arial"/>
                <a:cs typeface="Arial"/>
                <a:sym typeface="Arial"/>
              </a:rPr>
              <a:t>SCORING SYSTEM</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In each points race scoring will be as follows: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First Place	1 point</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Second Place	2 points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Third Place	3 points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Fourth Place	4 points     .... and so on</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85800" marR="0" lvl="0" indent="-238125" algn="l" rtl="0">
              <a:spcBef>
                <a:spcPts val="0"/>
              </a:spcBef>
              <a:spcAft>
                <a:spcPts val="0"/>
              </a:spcAft>
              <a:buNone/>
            </a:pPr>
            <a:r>
              <a:rPr lang="en-GB" sz="900" dirty="0">
                <a:solidFill>
                  <a:srgbClr val="000000"/>
                </a:solidFill>
                <a:latin typeface="Arial"/>
                <a:ea typeface="Arial"/>
                <a:cs typeface="Arial"/>
                <a:sym typeface="Arial"/>
              </a:rPr>
              <a:t>(ii)   In the events of boats who could not make a fleet starting with the mixed fleet as provided for in Rule 3.ii, their overall result from that race shall count to their own fleet series. These boats' positions shall then be removed from the Mixed Fleet results and the Mixed Fleet boat positions scored as if these boats had not taken part.</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85800" marR="0" lvl="0" indent="-228600" algn="l" rtl="0">
              <a:spcBef>
                <a:spcPts val="0"/>
              </a:spcBef>
              <a:spcAft>
                <a:spcPts val="0"/>
              </a:spcAft>
              <a:buNone/>
            </a:pPr>
            <a:r>
              <a:rPr lang="en-GB" sz="900" dirty="0">
                <a:solidFill>
                  <a:srgbClr val="000000"/>
                </a:solidFill>
                <a:latin typeface="Arial"/>
                <a:ea typeface="Arial"/>
                <a:cs typeface="Arial"/>
                <a:sym typeface="Arial"/>
              </a:rPr>
              <a:t>(iii)  A boat retiring will be awarded points equal to the number of starters in the race plus 1.</a:t>
            </a:r>
            <a:endParaRPr dirty="0"/>
          </a:p>
          <a:p>
            <a:pPr marL="45720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7200" marR="0" lvl="0" indent="0" algn="l" rtl="0">
              <a:spcBef>
                <a:spcPts val="0"/>
              </a:spcBef>
              <a:spcAft>
                <a:spcPts val="0"/>
              </a:spcAft>
              <a:buNone/>
            </a:pPr>
            <a:r>
              <a:rPr lang="en-GB" sz="900" dirty="0">
                <a:solidFill>
                  <a:srgbClr val="000000"/>
                </a:solidFill>
                <a:latin typeface="Arial"/>
                <a:ea typeface="Arial"/>
                <a:cs typeface="Arial"/>
                <a:sym typeface="Arial"/>
              </a:rPr>
              <a:t>(iv)  A boat that is a nonstarter but has conformed with 2(</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&amp; 3(</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will 	be entered on the result sheet as D.N.S.  and will NOT be 	awarded points for that race.</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685800" marR="0" lvl="0" indent="-200025" algn="l" rtl="0">
              <a:spcBef>
                <a:spcPts val="0"/>
              </a:spcBef>
              <a:spcAft>
                <a:spcPts val="0"/>
              </a:spcAft>
              <a:buNone/>
            </a:pPr>
            <a:r>
              <a:rPr lang="en-GB" sz="900" dirty="0">
                <a:solidFill>
                  <a:srgbClr val="000000"/>
                </a:solidFill>
                <a:latin typeface="Arial"/>
                <a:ea typeface="Arial"/>
                <a:cs typeface="Arial"/>
                <a:sym typeface="Arial"/>
              </a:rPr>
              <a:t>(v)  A boat disqualified will be awarded points equal to the number of starters in the race plus 3.</a:t>
            </a:r>
            <a:endParaRPr dirty="0"/>
          </a:p>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  	(vi)  Points Series</a:t>
            </a:r>
            <a:endParaRPr dirty="0"/>
          </a:p>
          <a:p>
            <a:pPr marL="685800" marR="0" lvl="0" indent="-685800" algn="l" rtl="0">
              <a:spcBef>
                <a:spcPts val="0"/>
              </a:spcBef>
              <a:spcAft>
                <a:spcPts val="0"/>
              </a:spcAft>
              <a:buNone/>
            </a:pPr>
            <a:r>
              <a:rPr lang="en-GB" sz="900" dirty="0">
                <a:solidFill>
                  <a:srgbClr val="000000"/>
                </a:solidFill>
                <a:latin typeface="Arial"/>
                <a:ea typeface="Arial"/>
                <a:cs typeface="Arial"/>
                <a:sym typeface="Arial"/>
              </a:rPr>
              <a:t>                    The number of races to qualify for all series will be as published in the Sailing  Programme section of the club's annual yearbook. Any change to this qualification will be clearly written on the Series’ results sheet displayed on the results notice board in the club house.</a:t>
            </a:r>
            <a:endParaRPr dirty="0"/>
          </a:p>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  	(vii)  Ties</a:t>
            </a:r>
            <a:endParaRPr dirty="0"/>
          </a:p>
          <a:p>
            <a:pPr marL="685800" marR="0" lvl="0" indent="-685800" algn="l" rtl="0">
              <a:spcBef>
                <a:spcPts val="0"/>
              </a:spcBef>
              <a:spcAft>
                <a:spcPts val="0"/>
              </a:spcAft>
              <a:buNone/>
            </a:pPr>
            <a:r>
              <a:rPr lang="en-GB" sz="900" dirty="0">
                <a:solidFill>
                  <a:srgbClr val="000000"/>
                </a:solidFill>
                <a:latin typeface="Arial"/>
                <a:ea typeface="Arial"/>
                <a:cs typeface="Arial"/>
                <a:sym typeface="Arial"/>
              </a:rPr>
              <a:t>                     When there is a tie on total points between two or more boats the tie shall be resolved in accordance with IYRU Rule A 2.3 (most firsts, seconds etc.)</a:t>
            </a:r>
            <a:endParaRPr dirty="0"/>
          </a:p>
          <a:p>
            <a:pPr marL="450215" marR="0" lvl="0" indent="-450215" algn="l" rtl="0">
              <a:spcBef>
                <a:spcPts val="0"/>
              </a:spcBef>
              <a:spcAft>
                <a:spcPts val="0"/>
              </a:spcAft>
              <a:buNone/>
            </a:pPr>
            <a:r>
              <a:rPr lang="en-GB" sz="900" dirty="0">
                <a:solidFill>
                  <a:srgbClr val="000000"/>
                </a:solidFill>
                <a:latin typeface="Arial"/>
                <a:ea typeface="Arial"/>
                <a:cs typeface="Arial"/>
                <a:sym typeface="Arial"/>
              </a:rPr>
              <a:t> </a:t>
            </a:r>
            <a:endParaRPr dirty="0"/>
          </a:p>
          <a:p>
            <a:pPr marL="447675" marR="0" lvl="0" indent="-447675" algn="l" rtl="0">
              <a:spcBef>
                <a:spcPts val="0"/>
              </a:spcBef>
              <a:spcAft>
                <a:spcPts val="0"/>
              </a:spcAft>
              <a:buNone/>
            </a:pPr>
            <a:r>
              <a:rPr lang="en-GB" sz="900" dirty="0">
                <a:solidFill>
                  <a:srgbClr val="000000"/>
                </a:solidFill>
                <a:latin typeface="Arial"/>
                <a:ea typeface="Arial"/>
                <a:cs typeface="Arial"/>
                <a:sym typeface="Arial"/>
              </a:rPr>
              <a:t>  	(viii)  Results</a:t>
            </a:r>
            <a:endParaRPr dirty="0"/>
          </a:p>
          <a:p>
            <a:pPr marL="742950" marR="0" lvl="0" indent="-742950" algn="l" rtl="0">
              <a:spcBef>
                <a:spcPts val="0"/>
              </a:spcBef>
              <a:spcAft>
                <a:spcPts val="0"/>
              </a:spcAft>
              <a:buNone/>
            </a:pPr>
            <a:r>
              <a:rPr lang="en-GB" sz="900" dirty="0">
                <a:solidFill>
                  <a:srgbClr val="000000"/>
                </a:solidFill>
                <a:latin typeface="Arial"/>
                <a:ea typeface="Arial"/>
                <a:cs typeface="Arial"/>
                <a:sym typeface="Arial"/>
              </a:rPr>
              <a:t>                      Results should be calculated and posted by the OOD on the relevant notice board as soon as practical after the end of the day's racing.</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457200" marR="0" lvl="0" indent="0" algn="just" rtl="0">
              <a:spcBef>
                <a:spcPts val="0"/>
              </a:spcBef>
              <a:spcAft>
                <a:spcPts val="0"/>
              </a:spcAft>
              <a:buNone/>
            </a:pPr>
            <a:r>
              <a:rPr lang="en-GB" sz="1800" dirty="0">
                <a:solidFill>
                  <a:srgbClr val="000000"/>
                </a:solidFill>
                <a:latin typeface="Arial"/>
                <a:ea typeface="Arial"/>
                <a:cs typeface="Arial"/>
                <a:sym typeface="Arial"/>
              </a:rPr>
              <a:t> </a:t>
            </a:r>
            <a:endParaRPr sz="18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436" name="Google Shape;436;p58"/>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9"/>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40</a:t>
            </a:fld>
            <a:endParaRPr>
              <a:latin typeface="Arial"/>
              <a:ea typeface="Arial"/>
              <a:cs typeface="Arial"/>
              <a:sym typeface="Arial"/>
            </a:endParaRPr>
          </a:p>
        </p:txBody>
      </p:sp>
      <p:sp>
        <p:nvSpPr>
          <p:cNvPr id="443" name="Google Shape;443;p59"/>
          <p:cNvSpPr txBox="1"/>
          <p:nvPr/>
        </p:nvSpPr>
        <p:spPr>
          <a:xfrm>
            <a:off x="404037" y="467469"/>
            <a:ext cx="4529470" cy="6530850"/>
          </a:xfrm>
          <a:prstGeom prst="rect">
            <a:avLst/>
          </a:prstGeom>
          <a:noFill/>
          <a:ln>
            <a:noFill/>
          </a:ln>
        </p:spPr>
        <p:txBody>
          <a:bodyPr spcFirstLastPara="1" wrap="square" lIns="36575" tIns="36575" rIns="36575" bIns="36575" anchor="t" anchorCtr="0">
            <a:noAutofit/>
          </a:bodyPr>
          <a:lstStyle/>
          <a:p>
            <a:pPr marL="400050" marR="0" lvl="0" indent="-400050" algn="l" rtl="0">
              <a:spcBef>
                <a:spcPts val="0"/>
              </a:spcBef>
              <a:spcAft>
                <a:spcPts val="0"/>
              </a:spcAft>
              <a:buNone/>
            </a:pPr>
            <a:r>
              <a:rPr lang="en-GB" sz="900" dirty="0">
                <a:solidFill>
                  <a:srgbClr val="000000"/>
                </a:solidFill>
                <a:latin typeface="Arial"/>
                <a:ea typeface="Arial"/>
                <a:cs typeface="Arial"/>
                <a:sym typeface="Arial"/>
              </a:rPr>
              <a:t> (ix)    If more than one rig is used during a series then the lowest PY rig will count towards all results for that series. </a:t>
            </a:r>
            <a:endParaRPr dirty="0"/>
          </a:p>
          <a:p>
            <a:pPr marL="400050" marR="0" lvl="0" indent="-4000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00050" marR="0" lvl="0" indent="-400050" algn="l" rtl="0">
              <a:spcBef>
                <a:spcPts val="0"/>
              </a:spcBef>
              <a:spcAft>
                <a:spcPts val="0"/>
              </a:spcAft>
              <a:buNone/>
            </a:pPr>
            <a:r>
              <a:rPr lang="en-GB" sz="900" dirty="0">
                <a:solidFill>
                  <a:srgbClr val="000000"/>
                </a:solidFill>
                <a:latin typeface="Arial"/>
                <a:ea typeface="Arial"/>
                <a:cs typeface="Arial"/>
                <a:sym typeface="Arial"/>
              </a:rPr>
              <a:t> (x)    Average points for doing duty during a series will only count if the series lasts for more than 2 weeks. </a:t>
            </a:r>
            <a:endParaRPr dirty="0"/>
          </a:p>
          <a:p>
            <a:pPr marL="400050" marR="0" lvl="0" indent="-4000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00050" marR="0" lvl="0" indent="-400050" algn="l" rtl="0">
              <a:spcBef>
                <a:spcPts val="0"/>
              </a:spcBef>
              <a:spcAft>
                <a:spcPts val="0"/>
              </a:spcAft>
              <a:buNone/>
            </a:pPr>
            <a:r>
              <a:rPr lang="en-GB" sz="900" dirty="0">
                <a:solidFill>
                  <a:srgbClr val="000000"/>
                </a:solidFill>
                <a:latin typeface="Arial"/>
                <a:ea typeface="Arial"/>
                <a:cs typeface="Arial"/>
                <a:sym typeface="Arial"/>
              </a:rPr>
              <a:t> (xi)    If 1 lap is completed on a trophy day, then it will be classed as being competed, and the results will stand.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2387" marR="0" lvl="0" indent="-394627" algn="l" rtl="0">
              <a:spcBef>
                <a:spcPts val="0"/>
              </a:spcBef>
              <a:spcAft>
                <a:spcPts val="0"/>
              </a:spcAft>
              <a:buNone/>
            </a:pPr>
            <a:r>
              <a:rPr lang="en-GB" sz="900" b="1" dirty="0">
                <a:solidFill>
                  <a:srgbClr val="000000"/>
                </a:solidFill>
                <a:latin typeface="Arial"/>
                <a:ea typeface="Arial"/>
                <a:cs typeface="Arial"/>
                <a:sym typeface="Arial"/>
              </a:rPr>
              <a:t>9.	</a:t>
            </a:r>
            <a:r>
              <a:rPr lang="en-GB" sz="900" b="1" u="sng" dirty="0">
                <a:solidFill>
                  <a:srgbClr val="000000"/>
                </a:solidFill>
                <a:latin typeface="Arial"/>
                <a:ea typeface="Arial"/>
                <a:cs typeface="Arial"/>
                <a:sym typeface="Arial"/>
              </a:rPr>
              <a:t>TIME LIMITS</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All finishers will receive a sound signal. Boats not finishing within 	30 minutes of the leading boat finishing (on corrected time) will 	be deemed to have retired.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10.	</a:t>
            </a:r>
            <a:r>
              <a:rPr lang="en-GB" sz="900" b="1" u="sng" dirty="0">
                <a:solidFill>
                  <a:srgbClr val="000000"/>
                </a:solidFill>
                <a:latin typeface="Arial"/>
                <a:ea typeface="Arial"/>
                <a:cs typeface="Arial"/>
                <a:sym typeface="Arial"/>
              </a:rPr>
              <a:t>RETIRING FROM A RACE</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Competitors must report their retirement to the O.O.D. within 15 	minutes of the last boat finishing in that race. Failure to do so 	may 	result in disqualification.</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11.	</a:t>
            </a:r>
            <a:r>
              <a:rPr lang="en-GB" sz="900" b="1" u="sng" dirty="0">
                <a:solidFill>
                  <a:srgbClr val="000000"/>
                </a:solidFill>
                <a:latin typeface="Arial"/>
                <a:ea typeface="Arial"/>
                <a:cs typeface="Arial"/>
                <a:sym typeface="Arial"/>
              </a:rPr>
              <a:t>OBSTRUCTING STARTER’S VIEW</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If any boat, having completed the course, returns over the 	finishing line and obstructs the starters view so that he cannot 	determine the order in which two or more boats cross the line, 	the other boats shall be deemed to have tied, and the offending 	boat may be disqualified.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12.	</a:t>
            </a:r>
            <a:r>
              <a:rPr lang="en-GB" sz="900" b="1" u="sng" dirty="0">
                <a:solidFill>
                  <a:srgbClr val="000000"/>
                </a:solidFill>
                <a:latin typeface="Arial"/>
                <a:ea typeface="Arial"/>
                <a:cs typeface="Arial"/>
                <a:sym typeface="Arial"/>
              </a:rPr>
              <a:t>PROTESTS</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462001" marR="0" lvl="0" indent="-462001" algn="l" rtl="0">
              <a:spcBef>
                <a:spcPts val="0"/>
              </a:spcBef>
              <a:spcAft>
                <a:spcPts val="0"/>
              </a:spcAft>
              <a:buNone/>
            </a:pPr>
            <a:r>
              <a:rPr lang="en-GB" sz="900" dirty="0">
                <a:solidFill>
                  <a:srgbClr val="000000"/>
                </a:solidFill>
                <a:latin typeface="Arial"/>
                <a:ea typeface="Arial"/>
                <a:cs typeface="Arial"/>
                <a:sym typeface="Arial"/>
              </a:rPr>
              <a:t>         (</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Supplies of protest forms are available in the O.O.D.'s box. The</a:t>
            </a:r>
            <a:endParaRPr dirty="0"/>
          </a:p>
          <a:p>
            <a:pPr marL="462001" marR="0" lvl="0" indent="-462001" algn="l" rtl="0">
              <a:spcBef>
                <a:spcPts val="0"/>
              </a:spcBef>
              <a:spcAft>
                <a:spcPts val="0"/>
              </a:spcAft>
              <a:buNone/>
            </a:pPr>
            <a:r>
              <a:rPr lang="en-GB" sz="900" dirty="0">
                <a:solidFill>
                  <a:srgbClr val="000000"/>
                </a:solidFill>
                <a:latin typeface="Arial"/>
                <a:ea typeface="Arial"/>
                <a:cs typeface="Arial"/>
                <a:sym typeface="Arial"/>
              </a:rPr>
              <a:t>              completed form  should be given to the O.O.D. who will convene a</a:t>
            </a:r>
            <a:endParaRPr dirty="0"/>
          </a:p>
          <a:p>
            <a:pPr marL="462001" marR="0" lvl="0" indent="-462001" algn="l" rtl="0">
              <a:spcBef>
                <a:spcPts val="0"/>
              </a:spcBef>
              <a:spcAft>
                <a:spcPts val="0"/>
              </a:spcAft>
              <a:buNone/>
            </a:pPr>
            <a:r>
              <a:rPr lang="en-GB" sz="900" dirty="0">
                <a:solidFill>
                  <a:srgbClr val="000000"/>
                </a:solidFill>
                <a:latin typeface="Arial"/>
                <a:ea typeface="Arial"/>
                <a:cs typeface="Arial"/>
                <a:sym typeface="Arial"/>
              </a:rPr>
              <a:t>              hearing. If the O.O.D. is not available, any member of the Sailing</a:t>
            </a:r>
            <a:endParaRPr dirty="0"/>
          </a:p>
          <a:p>
            <a:pPr marL="279121" marR="0" lvl="0" indent="-279121" algn="l" rtl="0">
              <a:spcBef>
                <a:spcPts val="0"/>
              </a:spcBef>
              <a:spcAft>
                <a:spcPts val="0"/>
              </a:spcAft>
              <a:buNone/>
            </a:pPr>
            <a:r>
              <a:rPr lang="en-GB" sz="900" dirty="0">
                <a:solidFill>
                  <a:srgbClr val="000000"/>
                </a:solidFill>
                <a:latin typeface="Arial"/>
                <a:ea typeface="Arial"/>
                <a:cs typeface="Arial"/>
                <a:sym typeface="Arial"/>
              </a:rPr>
              <a:t>              Committee will accept the protest form.</a:t>
            </a:r>
            <a:endParaRPr dirty="0"/>
          </a:p>
          <a:p>
            <a:pPr marL="279121" marR="0" lvl="0" indent="-279121" algn="l" rtl="0">
              <a:spcBef>
                <a:spcPts val="0"/>
              </a:spcBef>
              <a:spcAft>
                <a:spcPts val="0"/>
              </a:spcAft>
              <a:buNone/>
            </a:pPr>
            <a:r>
              <a:rPr lang="en-GB" sz="900" dirty="0">
                <a:solidFill>
                  <a:srgbClr val="000000"/>
                </a:solidFill>
                <a:latin typeface="Arial"/>
                <a:ea typeface="Arial"/>
                <a:cs typeface="Arial"/>
                <a:sym typeface="Arial"/>
              </a:rPr>
              <a:t> </a:t>
            </a:r>
            <a:endParaRPr dirty="0"/>
          </a:p>
          <a:p>
            <a:pPr marL="450850" marR="0" lvl="0" indent="-179388" algn="l" rtl="0">
              <a:spcBef>
                <a:spcPts val="0"/>
              </a:spcBef>
              <a:spcAft>
                <a:spcPts val="0"/>
              </a:spcAft>
              <a:buNone/>
            </a:pPr>
            <a:r>
              <a:rPr lang="en-GB" sz="900" dirty="0">
                <a:solidFill>
                  <a:srgbClr val="000000"/>
                </a:solidFill>
                <a:latin typeface="Arial"/>
                <a:ea typeface="Arial"/>
                <a:cs typeface="Arial"/>
                <a:sym typeface="Arial"/>
              </a:rPr>
              <a:t> (ii) The O.O.D. shall be notified as soon as practical of a boat's intention to protest.</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1800" dirty="0">
                <a:solidFill>
                  <a:srgbClr val="000000"/>
                </a:solidFill>
                <a:latin typeface="Times New Roman"/>
                <a:ea typeface="Times New Roman"/>
                <a:cs typeface="Times New Roman"/>
                <a:sym typeface="Times New Roman"/>
              </a:rPr>
              <a:t> </a:t>
            </a:r>
            <a:endParaRPr dirty="0"/>
          </a:p>
        </p:txBody>
      </p:sp>
      <p:sp>
        <p:nvSpPr>
          <p:cNvPr id="444" name="Google Shape;444;p59"/>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0"/>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41</a:t>
            </a:fld>
            <a:endParaRPr>
              <a:latin typeface="Arial"/>
              <a:ea typeface="Arial"/>
              <a:cs typeface="Arial"/>
              <a:sym typeface="Arial"/>
            </a:endParaRPr>
          </a:p>
        </p:txBody>
      </p:sp>
      <p:sp>
        <p:nvSpPr>
          <p:cNvPr id="451" name="Google Shape;451;p60"/>
          <p:cNvSpPr txBox="1"/>
          <p:nvPr/>
        </p:nvSpPr>
        <p:spPr>
          <a:xfrm>
            <a:off x="395572" y="467469"/>
            <a:ext cx="4548568" cy="6530850"/>
          </a:xfrm>
          <a:prstGeom prst="rect">
            <a:avLst/>
          </a:prstGeom>
          <a:noFill/>
          <a:ln>
            <a:noFill/>
          </a:ln>
        </p:spPr>
        <p:txBody>
          <a:bodyPr spcFirstLastPara="1" wrap="square" lIns="36575" tIns="36575" rIns="36575" bIns="36575" anchor="t" anchorCtr="0">
            <a:noAutofit/>
          </a:bodyPr>
          <a:lstStyle/>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(iii) The protest shall be made in writing and handed to the appropriate</a:t>
            </a:r>
            <a:endParaRPr dirty="0"/>
          </a:p>
          <a:p>
            <a:pPr marL="571500" marR="0" lvl="0" indent="-228600" algn="l" rtl="0">
              <a:spcBef>
                <a:spcPts val="0"/>
              </a:spcBef>
              <a:spcAft>
                <a:spcPts val="0"/>
              </a:spcAft>
              <a:buNone/>
            </a:pPr>
            <a:r>
              <a:rPr lang="en-GB" sz="900" dirty="0">
                <a:solidFill>
                  <a:srgbClr val="000000"/>
                </a:solidFill>
                <a:latin typeface="Arial"/>
                <a:ea typeface="Arial"/>
                <a:cs typeface="Arial"/>
                <a:sym typeface="Arial"/>
              </a:rPr>
              <a:t>       official within  45 minutes of the protesting boat finishing her </a:t>
            </a:r>
            <a:endParaRPr dirty="0"/>
          </a:p>
          <a:p>
            <a:pPr marL="571500" marR="0" lvl="0" indent="-228600" algn="l" rtl="0">
              <a:spcBef>
                <a:spcPts val="0"/>
              </a:spcBef>
              <a:spcAft>
                <a:spcPts val="0"/>
              </a:spcAft>
              <a:buNone/>
            </a:pPr>
            <a:r>
              <a:rPr lang="en-GB" sz="900" dirty="0">
                <a:solidFill>
                  <a:srgbClr val="000000"/>
                </a:solidFill>
                <a:latin typeface="Arial"/>
                <a:ea typeface="Arial"/>
                <a:cs typeface="Arial"/>
                <a:sym typeface="Arial"/>
              </a:rPr>
              <a:t>       last race of the day. No fee is required.</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(iv)	Every effort will be made to hear protests on the same day. Parties</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and witnesses are requested to attend at the committee room at</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1800 hours (unless notified otherwise) on the day the protest is</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lodged, when the protest will be heard (if possible) or a date for </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later hearing arranged.</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(v)	Any notification which the Sailing Committee may be required to give to boats  involved shall be deemed to be given if posted on the club notice board 6 days beforehand.</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(vi)	The responsibilities of the Sailing Committee for hearing and deciding protests shall be delegated, pursuant to IYRU rule 89 to a subcommittee of selected protest committee chairmen. If the incident under protest involved serious damage to any  involved craft or persons then the protest committee must be chaired by either the Sailing Captain or in his absence by the Vice Sailing Captain, another member of the Sailing Committee must also sit on the committee. At a hearing, two shall be a quorum and any member of the club shall be eligible to be a member of a protest committee. The meeting shall be chaired by one of the selected Chairmen.</a:t>
            </a:r>
            <a:br>
              <a:rPr lang="en-GB" sz="900"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(vii)  After a protest the completed form should be filed in the black</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folder in the clubhouse.</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13.    </a:t>
            </a:r>
            <a:r>
              <a:rPr lang="en-GB" sz="900" b="1" u="sng" dirty="0">
                <a:solidFill>
                  <a:srgbClr val="000000"/>
                </a:solidFill>
                <a:latin typeface="Arial"/>
                <a:ea typeface="Arial"/>
                <a:cs typeface="Arial"/>
                <a:sym typeface="Arial"/>
              </a:rPr>
              <a:t>720 degree TURNS, ALTERNATIVE PENALTY</a:t>
            </a:r>
            <a:br>
              <a:rPr lang="en-GB" sz="900" b="1" u="sng" dirty="0">
                <a:solidFill>
                  <a:srgbClr val="000000"/>
                </a:solidFill>
                <a:latin typeface="Arial"/>
                <a:ea typeface="Arial"/>
                <a:cs typeface="Arial"/>
                <a:sym typeface="Arial"/>
              </a:rPr>
            </a:br>
            <a:endParaRPr sz="900" dirty="0">
              <a:solidFill>
                <a:srgbClr val="000000"/>
              </a:solidFill>
              <a:latin typeface="Arial"/>
              <a:ea typeface="Arial"/>
              <a:cs typeface="Arial"/>
              <a:sym typeface="Arial"/>
            </a:endParaRPr>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a:t>
            </a:r>
            <a:r>
              <a:rPr lang="en-GB" sz="900" dirty="0" err="1">
                <a:solidFill>
                  <a:srgbClr val="000000"/>
                </a:solidFill>
                <a:latin typeface="Arial"/>
                <a:ea typeface="Arial"/>
                <a:cs typeface="Arial"/>
                <a:sym typeface="Arial"/>
              </a:rPr>
              <a:t>i</a:t>
            </a:r>
            <a:r>
              <a:rPr lang="en-GB" sz="900" dirty="0">
                <a:solidFill>
                  <a:srgbClr val="000000"/>
                </a:solidFill>
                <a:latin typeface="Arial"/>
                <a:ea typeface="Arial"/>
                <a:cs typeface="Arial"/>
                <a:sym typeface="Arial"/>
              </a:rPr>
              <a:t>)	The 720 degree turns rule, as provided in Rule 44.2 of the RYA rules, shall apply instead of disqualification for infringement of a rule in Part 2 (the right of way section) of the RYA rules.</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 </a:t>
            </a:r>
            <a:endParaRPr dirty="0"/>
          </a:p>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(ii) 	Any boat who gains an advantage by committing an infringement and then performing a 720 may be protested by the infringed boat and subsequently disqualified.</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p:txBody>
      </p:sp>
      <p:sp>
        <p:nvSpPr>
          <p:cNvPr id="452" name="Google Shape;452;p60"/>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61"/>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42</a:t>
            </a:fld>
            <a:endParaRPr>
              <a:latin typeface="Arial"/>
              <a:ea typeface="Arial"/>
              <a:cs typeface="Arial"/>
              <a:sym typeface="Arial"/>
            </a:endParaRPr>
          </a:p>
        </p:txBody>
      </p:sp>
      <p:sp>
        <p:nvSpPr>
          <p:cNvPr id="459" name="Google Shape;459;p61"/>
          <p:cNvSpPr txBox="1"/>
          <p:nvPr/>
        </p:nvSpPr>
        <p:spPr>
          <a:xfrm>
            <a:off x="575593" y="467469"/>
            <a:ext cx="4104456" cy="6530850"/>
          </a:xfrm>
          <a:prstGeom prst="rect">
            <a:avLst/>
          </a:prstGeom>
          <a:noFill/>
          <a:ln>
            <a:noFill/>
          </a:ln>
        </p:spPr>
        <p:txBody>
          <a:bodyPr spcFirstLastPara="1" wrap="square" lIns="36575" tIns="36575" rIns="36575" bIns="36575" anchor="t" anchorCtr="0">
            <a:noAutofit/>
          </a:bodyPr>
          <a:lstStyle/>
          <a:p>
            <a:pPr marL="571500" marR="0" lvl="0" indent="-285750" algn="l" rtl="0">
              <a:spcBef>
                <a:spcPts val="0"/>
              </a:spcBef>
              <a:spcAft>
                <a:spcPts val="0"/>
              </a:spcAft>
              <a:buNone/>
            </a:pPr>
            <a:r>
              <a:rPr lang="en-GB" sz="900" dirty="0">
                <a:solidFill>
                  <a:srgbClr val="000000"/>
                </a:solidFill>
                <a:latin typeface="Arial"/>
                <a:ea typeface="Arial"/>
                <a:cs typeface="Arial"/>
                <a:sym typeface="Arial"/>
              </a:rPr>
              <a:t>(iii)  	Any boat who gains an advantage by committing an infringement of Rule 31 (touching a mark ) may exonerate herself under Rule 31.2 by completing a 360 degree turn.</a:t>
            </a:r>
            <a:endParaRPr dirty="0"/>
          </a:p>
          <a:p>
            <a:pPr marL="0" marR="0" lvl="0" indent="0" algn="l"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179388" marR="0" lvl="0" indent="0" algn="l" rtl="0">
              <a:spcBef>
                <a:spcPts val="0"/>
              </a:spcBef>
              <a:spcAft>
                <a:spcPts val="0"/>
              </a:spcAft>
              <a:buNone/>
            </a:pPr>
            <a:r>
              <a:rPr lang="en-GB" sz="900" b="1" dirty="0">
                <a:solidFill>
                  <a:srgbClr val="000000"/>
                </a:solidFill>
                <a:latin typeface="Arial"/>
                <a:ea typeface="Arial"/>
                <a:cs typeface="Arial"/>
                <a:sym typeface="Arial"/>
              </a:rPr>
              <a:t>14.  </a:t>
            </a:r>
            <a:r>
              <a:rPr lang="en-GB" sz="900" b="1" u="sng" dirty="0">
                <a:solidFill>
                  <a:srgbClr val="000000"/>
                </a:solidFill>
                <a:latin typeface="Arial"/>
                <a:ea typeface="Arial"/>
                <a:cs typeface="Arial"/>
                <a:sym typeface="Arial"/>
              </a:rPr>
              <a:t>CHANGES TO SAILING INSTRUCTIONS</a:t>
            </a:r>
            <a:endParaRPr sz="900" dirty="0">
              <a:solidFill>
                <a:srgbClr val="000000"/>
              </a:solidFill>
              <a:latin typeface="Arial"/>
              <a:ea typeface="Arial"/>
              <a:cs typeface="Arial"/>
              <a:sym typeface="Arial"/>
            </a:endParaRPr>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179388" marR="0" lvl="0" indent="0" algn="l" rtl="0">
              <a:spcBef>
                <a:spcPts val="0"/>
              </a:spcBef>
              <a:spcAft>
                <a:spcPts val="0"/>
              </a:spcAft>
              <a:buNone/>
            </a:pPr>
            <a:r>
              <a:rPr lang="en-GB" sz="900" dirty="0">
                <a:solidFill>
                  <a:srgbClr val="000000"/>
                </a:solidFill>
                <a:latin typeface="Arial"/>
                <a:ea typeface="Arial"/>
                <a:cs typeface="Arial"/>
                <a:sym typeface="Arial"/>
              </a:rPr>
              <a:t>The Sailing Committee may change the Sailing Instructions by written notice not later then half an hour before the start of a race. Verbal instructions shall not be given.</a:t>
            </a:r>
            <a:endParaRPr dirty="0"/>
          </a:p>
          <a:p>
            <a:pPr marL="179388" marR="0" lvl="0" indent="0" algn="l" rtl="0">
              <a:spcBef>
                <a:spcPts val="0"/>
              </a:spcBef>
              <a:spcAft>
                <a:spcPts val="0"/>
              </a:spcAft>
              <a:buNone/>
            </a:pPr>
            <a:r>
              <a:rPr lang="en-GB" sz="900" dirty="0">
                <a:solidFill>
                  <a:srgbClr val="000000"/>
                </a:solidFill>
                <a:latin typeface="Arial"/>
                <a:ea typeface="Arial"/>
                <a:cs typeface="Arial"/>
                <a:sym typeface="Arial"/>
              </a:rPr>
              <a:t>When a change to the Sailing Instructions has not previously been published to competitors the I.C. flag Pendant 5 (Yellow and Blue vertical) shall be flown for at least 30 minutes before the start of the race affected. Two sound signals shall be made.</a:t>
            </a:r>
            <a:endParaRPr dirty="0"/>
          </a:p>
          <a:p>
            <a:pPr marL="179388" marR="0" lvl="0" indent="0" algn="l" rtl="0">
              <a:spcBef>
                <a:spcPts val="0"/>
              </a:spcBef>
              <a:spcAft>
                <a:spcPts val="0"/>
              </a:spcAft>
              <a:buNone/>
            </a:pPr>
            <a:r>
              <a:rPr lang="en-GB" sz="900" b="1" dirty="0">
                <a:solidFill>
                  <a:srgbClr val="000000"/>
                </a:solidFill>
                <a:latin typeface="Arial"/>
                <a:ea typeface="Arial"/>
                <a:cs typeface="Arial"/>
                <a:sym typeface="Arial"/>
              </a:rPr>
              <a:t> </a:t>
            </a:r>
            <a:endParaRPr sz="900" dirty="0">
              <a:solidFill>
                <a:srgbClr val="000000"/>
              </a:solidFill>
              <a:latin typeface="Arial"/>
              <a:ea typeface="Arial"/>
              <a:cs typeface="Arial"/>
              <a:sym typeface="Arial"/>
            </a:endParaRPr>
          </a:p>
          <a:p>
            <a:pPr marL="179388" marR="0" lvl="0" indent="0" algn="l" rtl="0">
              <a:spcBef>
                <a:spcPts val="0"/>
              </a:spcBef>
              <a:spcAft>
                <a:spcPts val="0"/>
              </a:spcAft>
              <a:buNone/>
            </a:pPr>
            <a:r>
              <a:rPr lang="en-GB" sz="900" b="1" dirty="0">
                <a:solidFill>
                  <a:srgbClr val="000000"/>
                </a:solidFill>
                <a:latin typeface="Arial"/>
                <a:ea typeface="Arial"/>
                <a:cs typeface="Arial"/>
                <a:sym typeface="Arial"/>
              </a:rPr>
              <a:t>15.  </a:t>
            </a:r>
            <a:r>
              <a:rPr lang="en-GB" sz="900" b="1" u="sng" dirty="0">
                <a:solidFill>
                  <a:srgbClr val="000000"/>
                </a:solidFill>
                <a:latin typeface="Arial"/>
                <a:ea typeface="Arial"/>
                <a:cs typeface="Arial"/>
                <a:sym typeface="Arial"/>
              </a:rPr>
              <a:t>OWNER CHANGING BOAT</a:t>
            </a:r>
            <a:endParaRPr sz="900" dirty="0">
              <a:solidFill>
                <a:srgbClr val="000000"/>
              </a:solidFill>
              <a:latin typeface="Arial"/>
              <a:ea typeface="Arial"/>
              <a:cs typeface="Arial"/>
              <a:sym typeface="Arial"/>
            </a:endParaRPr>
          </a:p>
          <a:p>
            <a:pPr marL="179388"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179388" marR="0" lvl="0" indent="0" algn="l" rtl="0">
              <a:spcBef>
                <a:spcPts val="0"/>
              </a:spcBef>
              <a:spcAft>
                <a:spcPts val="0"/>
              </a:spcAft>
              <a:buNone/>
            </a:pPr>
            <a:r>
              <a:rPr lang="en-GB" sz="900" dirty="0">
                <a:solidFill>
                  <a:srgbClr val="000000"/>
                </a:solidFill>
                <a:latin typeface="Arial"/>
                <a:ea typeface="Arial"/>
                <a:cs typeface="Arial"/>
                <a:sym typeface="Arial"/>
              </a:rPr>
              <a:t>For the purpose of scoring it is the boat/helm combination that counts. Members changing class of boat during a series must notify the Sailing Committee in writing giving the date of the change and the old and new sail numbers. Points scored for the current series will then be awarded to the helmsman.</a:t>
            </a:r>
            <a:endParaRPr dirty="0"/>
          </a:p>
          <a:p>
            <a:pPr marL="179388" marR="0" lvl="0" indent="0" algn="l" rtl="0">
              <a:spcBef>
                <a:spcPts val="0"/>
              </a:spcBef>
              <a:spcAft>
                <a:spcPts val="0"/>
              </a:spcAft>
              <a:buNone/>
            </a:pPr>
            <a:r>
              <a:rPr lang="en-GB" sz="900" dirty="0">
                <a:solidFill>
                  <a:srgbClr val="000000"/>
                </a:solidFill>
                <a:latin typeface="Arial"/>
                <a:ea typeface="Arial"/>
                <a:cs typeface="Arial"/>
                <a:sym typeface="Arial"/>
              </a:rPr>
              <a:t>A helm must however qualify in the same class for Major Trophies to                       </a:t>
            </a:r>
            <a:endParaRPr dirty="0"/>
          </a:p>
          <a:p>
            <a:pPr marL="179388" marR="0" lvl="0" indent="0" algn="l" rtl="0">
              <a:spcBef>
                <a:spcPts val="0"/>
              </a:spcBef>
              <a:spcAft>
                <a:spcPts val="0"/>
              </a:spcAft>
              <a:buNone/>
            </a:pPr>
            <a:r>
              <a:rPr lang="en-GB" sz="900" dirty="0">
                <a:solidFill>
                  <a:srgbClr val="000000"/>
                </a:solidFill>
                <a:latin typeface="Arial"/>
                <a:ea typeface="Arial"/>
                <a:cs typeface="Arial"/>
                <a:sym typeface="Arial"/>
              </a:rPr>
              <a:t>be eligible for the Rolling Trophies.</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p:txBody>
      </p:sp>
      <p:sp>
        <p:nvSpPr>
          <p:cNvPr id="460" name="Google Shape;460;p61"/>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62"/>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43</a:t>
            </a:fld>
            <a:endParaRPr>
              <a:latin typeface="Arial"/>
              <a:ea typeface="Arial"/>
              <a:cs typeface="Arial"/>
              <a:sym typeface="Arial"/>
            </a:endParaRPr>
          </a:p>
        </p:txBody>
      </p:sp>
      <p:sp>
        <p:nvSpPr>
          <p:cNvPr id="467" name="Google Shape;467;p62"/>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
        <p:nvSpPr>
          <p:cNvPr id="468" name="Google Shape;468;p62"/>
          <p:cNvSpPr/>
          <p:nvPr/>
        </p:nvSpPr>
        <p:spPr>
          <a:xfrm>
            <a:off x="719609" y="1043533"/>
            <a:ext cx="3956051" cy="4686300"/>
          </a:xfrm>
          <a:prstGeom prst="rect">
            <a:avLst/>
          </a:prstGeom>
          <a:solidFill>
            <a:srgbClr val="FFFFFF"/>
          </a:solidFill>
          <a:ln w="165100" cap="flat" cmpd="sng">
            <a:solidFill>
              <a:srgbClr val="FFFFFF"/>
            </a:solidFill>
            <a:prstDash val="solid"/>
            <a:miter lim="800000"/>
            <a:headEnd type="none" w="sm" len="sm"/>
            <a:tailEnd type="none" w="sm" len="sm"/>
          </a:ln>
        </p:spPr>
        <p:txBody>
          <a:bodyPr spcFirstLastPara="1" wrap="square" lIns="36575" tIns="36575" rIns="36575" bIns="36575"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
        <p:nvSpPr>
          <p:cNvPr id="469" name="Google Shape;469;p62"/>
          <p:cNvSpPr txBox="1"/>
          <p:nvPr/>
        </p:nvSpPr>
        <p:spPr>
          <a:xfrm>
            <a:off x="995835" y="1500733"/>
            <a:ext cx="3371850" cy="3771900"/>
          </a:xfrm>
          <a:prstGeom prst="rect">
            <a:avLst/>
          </a:prstGeom>
          <a:solidFill>
            <a:srgbClr val="FFFFFF"/>
          </a:solidFill>
          <a:ln>
            <a:noFill/>
          </a:ln>
        </p:spPr>
        <p:txBody>
          <a:bodyPr spcFirstLastPara="1" wrap="square" lIns="36175" tIns="36175" rIns="36175" bIns="3617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rgbClr val="000000"/>
                </a:solidFill>
                <a:latin typeface="Arial"/>
                <a:ea typeface="Arial"/>
                <a:cs typeface="Arial"/>
                <a:sym typeface="Arial"/>
              </a:rPr>
              <a:t>Your  advert could be here</a:t>
            </a:r>
            <a:endParaRPr dirty="0"/>
          </a:p>
          <a:p>
            <a:pPr marL="0" marR="0" lvl="0" indent="0" algn="ctr" rtl="0">
              <a:lnSpc>
                <a:spcPct val="100000"/>
              </a:lnSpc>
              <a:spcBef>
                <a:spcPts val="0"/>
              </a:spcBef>
              <a:spcAft>
                <a:spcPts val="0"/>
              </a:spcAft>
              <a:buClr>
                <a:schemeClr val="dk1"/>
              </a:buClr>
              <a:buSzPts val="2000"/>
              <a:buFont typeface="Calibri"/>
              <a:buNone/>
            </a:pPr>
            <a:endParaRPr sz="20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rgbClr val="000000"/>
                </a:solidFill>
                <a:latin typeface="Arial"/>
                <a:ea typeface="Arial"/>
                <a:cs typeface="Arial"/>
                <a:sym typeface="Arial"/>
              </a:rPr>
              <a:t>Advertise in the 202</a:t>
            </a:r>
            <a:r>
              <a:rPr lang="en-GB" sz="2000" b="1" dirty="0"/>
              <a:t>6</a:t>
            </a:r>
            <a:r>
              <a:rPr lang="en-GB" sz="2000"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err="1">
                <a:solidFill>
                  <a:srgbClr val="000000"/>
                </a:solidFill>
                <a:latin typeface="Arial"/>
                <a:ea typeface="Arial"/>
                <a:cs typeface="Arial"/>
                <a:sym typeface="Arial"/>
              </a:rPr>
              <a:t>Scammonden</a:t>
            </a:r>
            <a:r>
              <a:rPr lang="en-GB" sz="2000" b="1" i="0" u="none" strike="noStrike" cap="none" dirty="0">
                <a:solidFill>
                  <a:srgbClr val="000000"/>
                </a:solidFill>
                <a:latin typeface="Arial"/>
                <a:ea typeface="Arial"/>
                <a:cs typeface="Arial"/>
                <a:sym typeface="Arial"/>
              </a:rPr>
              <a:t> Yearbook</a:t>
            </a:r>
            <a:endParaRPr dirty="0"/>
          </a:p>
          <a:p>
            <a:pPr marL="0" marR="0" lvl="0" indent="0" algn="ctr" rtl="0">
              <a:lnSpc>
                <a:spcPct val="100000"/>
              </a:lnSpc>
              <a:spcBef>
                <a:spcPts val="0"/>
              </a:spcBef>
              <a:spcAft>
                <a:spcPts val="0"/>
              </a:spcAft>
              <a:buClr>
                <a:schemeClr val="dk1"/>
              </a:buClr>
              <a:buSzPts val="2000"/>
              <a:buFont typeface="Calibri"/>
              <a:buNone/>
            </a:pPr>
            <a:endParaRPr sz="20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Calibri"/>
              <a:buNone/>
            </a:pPr>
            <a:endParaRPr sz="20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rgbClr val="000000"/>
                </a:solidFill>
                <a:latin typeface="Arial"/>
                <a:ea typeface="Arial"/>
                <a:cs typeface="Arial"/>
                <a:sym typeface="Arial"/>
              </a:rPr>
              <a:t>For further details on </a:t>
            </a:r>
            <a:endParaRPr dirty="0"/>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rgbClr val="000000"/>
                </a:solidFill>
                <a:latin typeface="Arial"/>
                <a:ea typeface="Arial"/>
                <a:cs typeface="Arial"/>
                <a:sym typeface="Arial"/>
              </a:rPr>
              <a:t>advertising in the </a:t>
            </a:r>
            <a:br>
              <a:rPr lang="en-GB" sz="2000" b="1" i="0" u="none" strike="noStrike" cap="none" dirty="0">
                <a:solidFill>
                  <a:srgbClr val="000000"/>
                </a:solidFill>
                <a:latin typeface="Arial"/>
                <a:ea typeface="Arial"/>
                <a:cs typeface="Arial"/>
                <a:sym typeface="Arial"/>
              </a:rPr>
            </a:br>
            <a:r>
              <a:rPr lang="en-GB" sz="2000" b="1" i="0" u="none" strike="noStrike" cap="none" dirty="0">
                <a:solidFill>
                  <a:srgbClr val="000000"/>
                </a:solidFill>
                <a:latin typeface="Arial"/>
                <a:ea typeface="Arial"/>
                <a:cs typeface="Arial"/>
                <a:sym typeface="Arial"/>
              </a:rPr>
              <a:t>yearbook contact any</a:t>
            </a:r>
            <a:br>
              <a:rPr lang="en-GB" sz="2000" b="1" i="0" u="none" strike="noStrike" cap="none" dirty="0">
                <a:solidFill>
                  <a:srgbClr val="000000"/>
                </a:solidFill>
                <a:latin typeface="Arial"/>
                <a:ea typeface="Arial"/>
                <a:cs typeface="Arial"/>
                <a:sym typeface="Arial"/>
              </a:rPr>
            </a:br>
            <a:r>
              <a:rPr lang="en-GB" sz="2000" b="1" i="0" u="none" strike="noStrike" cap="none" dirty="0">
                <a:solidFill>
                  <a:srgbClr val="000000"/>
                </a:solidFill>
                <a:latin typeface="Arial"/>
                <a:ea typeface="Arial"/>
                <a:cs typeface="Arial"/>
                <a:sym typeface="Arial"/>
              </a:rPr>
              <a:t>member of the</a:t>
            </a:r>
            <a:endParaRPr dirty="0"/>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rgbClr val="000000"/>
                </a:solidFill>
                <a:latin typeface="Arial"/>
                <a:ea typeface="Arial"/>
                <a:cs typeface="Arial"/>
                <a:sym typeface="Arial"/>
              </a:rPr>
              <a:t>SWSC committee</a:t>
            </a:r>
            <a:endParaRPr dirty="0"/>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3"/>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p>
            <a:pPr marL="0" lvl="0" indent="0" algn="r" rtl="0">
              <a:spcBef>
                <a:spcPts val="0"/>
              </a:spcBef>
              <a:spcAft>
                <a:spcPts val="0"/>
              </a:spcAft>
              <a:buNone/>
            </a:pPr>
            <a:fld id="{00000000-1234-1234-1234-123412341234}" type="slidenum">
              <a:rPr lang="en-GB"/>
              <a:t>44</a:t>
            </a:fld>
            <a:endParaRPr/>
          </a:p>
        </p:txBody>
      </p:sp>
      <p:sp>
        <p:nvSpPr>
          <p:cNvPr id="475" name="Google Shape;475;p63"/>
          <p:cNvSpPr txBox="1"/>
          <p:nvPr/>
        </p:nvSpPr>
        <p:spPr>
          <a:xfrm>
            <a:off x="577475" y="344462"/>
            <a:ext cx="4172700" cy="3322151"/>
          </a:xfrm>
          <a:prstGeom prst="rect">
            <a:avLst/>
          </a:prstGeom>
          <a:noFill/>
          <a:ln>
            <a:noFill/>
          </a:ln>
        </p:spPr>
        <p:txBody>
          <a:bodyPr spcFirstLastPara="1" wrap="square" lIns="91425" tIns="45700" rIns="91425" bIns="45700" anchor="t" anchorCtr="0">
            <a:spAutoFit/>
          </a:bodyPr>
          <a:lstStyle/>
          <a:p>
            <a:pPr marL="0" lvl="0" indent="0" algn="ctr" rtl="0">
              <a:lnSpc>
                <a:spcPct val="107916"/>
              </a:lnSpc>
              <a:spcBef>
                <a:spcPts val="0"/>
              </a:spcBef>
              <a:spcAft>
                <a:spcPts val="0"/>
              </a:spcAft>
              <a:buClr>
                <a:schemeClr val="dk1"/>
              </a:buClr>
              <a:buSzPts val="1100"/>
              <a:buFont typeface="Arial"/>
              <a:buNone/>
            </a:pPr>
            <a:r>
              <a:rPr lang="en-GB" sz="1900" b="1" u="sng" dirty="0">
                <a:solidFill>
                  <a:schemeClr val="dk1"/>
                </a:solidFill>
                <a:latin typeface="+mn-lt"/>
                <a:ea typeface="Calibri"/>
                <a:cs typeface="Calibri"/>
                <a:sym typeface="Calibri"/>
              </a:rPr>
              <a:t>Paddling update 2025</a:t>
            </a:r>
            <a:endParaRPr sz="1900" b="1" u="sng" dirty="0">
              <a:solidFill>
                <a:schemeClr val="dk1"/>
              </a:solidFill>
              <a:latin typeface="+mn-lt"/>
              <a:ea typeface="Calibri"/>
              <a:cs typeface="Calibri"/>
              <a:sym typeface="Calibri"/>
            </a:endParaRPr>
          </a:p>
          <a:p>
            <a:pPr marL="0" lvl="0" indent="0" algn="ctr" rtl="0">
              <a:lnSpc>
                <a:spcPct val="107916"/>
              </a:lnSpc>
              <a:spcBef>
                <a:spcPts val="800"/>
              </a:spcBef>
              <a:spcAft>
                <a:spcPts val="0"/>
              </a:spcAft>
              <a:buClr>
                <a:schemeClr val="dk1"/>
              </a:buClr>
              <a:buSzPts val="1100"/>
              <a:buFont typeface="Arial"/>
              <a:buNone/>
            </a:pPr>
            <a:endParaRPr b="1" u="sng" dirty="0">
              <a:solidFill>
                <a:schemeClr val="dk1"/>
              </a:solidFill>
              <a:latin typeface="Calibri"/>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Welcome to a new year of paddling at </a:t>
            </a:r>
            <a:r>
              <a:rPr lang="en-GB" sz="900" dirty="0" err="1">
                <a:solidFill>
                  <a:schemeClr val="dk1"/>
                </a:solidFill>
                <a:latin typeface="+mn-lt"/>
                <a:ea typeface="Calibri"/>
                <a:cs typeface="Calibri"/>
                <a:sym typeface="Calibri"/>
              </a:rPr>
              <a:t>Scammonden</a:t>
            </a:r>
            <a:r>
              <a:rPr lang="en-GB" sz="900" dirty="0">
                <a:solidFill>
                  <a:schemeClr val="dk1"/>
                </a:solidFill>
                <a:latin typeface="+mn-lt"/>
                <a:ea typeface="Calibri"/>
                <a:cs typeface="Calibri"/>
                <a:sym typeface="Calibri"/>
              </a:rPr>
              <a:t>.  </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We are looking forward to seeing you on the water throughout the year.</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As a club we hold events throughout the year including our start up and working party in March and our prize giving event in November.  We would love to see you there.</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The water is available from dawn until dusk 7 days a week.  Please take note of the below instructions.</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If you have any questions or suggestions, then please feel free to speak to me.</a:t>
            </a:r>
            <a:endParaRPr sz="900" dirty="0">
              <a:solidFill>
                <a:schemeClr val="dk1"/>
              </a:solidFill>
              <a:latin typeface="+mn-lt"/>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GB" sz="900" dirty="0">
                <a:solidFill>
                  <a:schemeClr val="dk1"/>
                </a:solidFill>
                <a:latin typeface="+mn-lt"/>
                <a:ea typeface="Calibri"/>
                <a:cs typeface="Calibri"/>
                <a:sym typeface="Calibri"/>
              </a:rPr>
              <a:t>Happy paddling.</a:t>
            </a:r>
            <a:br>
              <a:rPr lang="en-GB" sz="900" dirty="0">
                <a:solidFill>
                  <a:schemeClr val="dk1"/>
                </a:solidFill>
                <a:latin typeface="+mn-lt"/>
                <a:ea typeface="Calibri"/>
                <a:cs typeface="Calibri"/>
                <a:sym typeface="Calibri"/>
              </a:rPr>
            </a:br>
            <a:r>
              <a:rPr lang="en-GB" sz="900" dirty="0">
                <a:solidFill>
                  <a:schemeClr val="dk1"/>
                </a:solidFill>
                <a:latin typeface="+mn-lt"/>
                <a:ea typeface="Calibri"/>
                <a:cs typeface="Calibri"/>
                <a:sym typeface="Calibri"/>
              </a:rPr>
              <a:t>Paul Cornish</a:t>
            </a:r>
            <a:br>
              <a:rPr lang="en-GB" sz="900" dirty="0">
                <a:solidFill>
                  <a:schemeClr val="dk1"/>
                </a:solidFill>
                <a:latin typeface="+mn-lt"/>
                <a:ea typeface="Calibri"/>
                <a:cs typeface="Calibri"/>
                <a:sym typeface="Calibri"/>
              </a:rPr>
            </a:br>
            <a:r>
              <a:rPr lang="en-GB" sz="900" dirty="0">
                <a:solidFill>
                  <a:schemeClr val="dk1"/>
                </a:solidFill>
                <a:latin typeface="+mn-lt"/>
                <a:ea typeface="Calibri"/>
                <a:cs typeface="Calibri"/>
                <a:sym typeface="Calibri"/>
              </a:rPr>
              <a:t>Paddling Captain</a:t>
            </a:r>
            <a:endParaRPr sz="900" dirty="0">
              <a:solidFill>
                <a:schemeClr val="dk1"/>
              </a:solidFill>
              <a:latin typeface="+mn-lt"/>
              <a:ea typeface="Calibri"/>
              <a:cs typeface="Calibri"/>
              <a:sym typeface="Calibri"/>
            </a:endParaRPr>
          </a:p>
          <a:p>
            <a:pPr marL="0" marR="0" lvl="0" indent="0" algn="l" rtl="0">
              <a:spcBef>
                <a:spcPts val="800"/>
              </a:spcBef>
              <a:spcAft>
                <a:spcPts val="0"/>
              </a:spcAft>
              <a:buNone/>
            </a:pPr>
            <a:endParaRPr sz="1398" dirty="0">
              <a:solidFill>
                <a:schemeClr val="dk1"/>
              </a:solidFill>
              <a:latin typeface="Calibri"/>
              <a:ea typeface="Calibri"/>
              <a:cs typeface="Calibri"/>
              <a:sym typeface="Calibri"/>
            </a:endParaRPr>
          </a:p>
        </p:txBody>
      </p:sp>
      <p:sp>
        <p:nvSpPr>
          <p:cNvPr id="476" name="Google Shape;476;p63"/>
          <p:cNvSpPr txBox="1"/>
          <p:nvPr/>
        </p:nvSpPr>
        <p:spPr>
          <a:xfrm>
            <a:off x="1389305" y="712228"/>
            <a:ext cx="27363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64"/>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p>
            <a:pPr marL="0" lvl="0" indent="0" algn="r" rtl="0">
              <a:spcBef>
                <a:spcPts val="0"/>
              </a:spcBef>
              <a:spcAft>
                <a:spcPts val="0"/>
              </a:spcAft>
              <a:buNone/>
            </a:pPr>
            <a:fld id="{00000000-1234-1234-1234-123412341234}" type="slidenum">
              <a:rPr lang="en-GB"/>
              <a:t>45</a:t>
            </a:fld>
            <a:endParaRPr/>
          </a:p>
        </p:txBody>
      </p:sp>
      <p:sp>
        <p:nvSpPr>
          <p:cNvPr id="482" name="Google Shape;482;p64"/>
          <p:cNvSpPr txBox="1"/>
          <p:nvPr/>
        </p:nvSpPr>
        <p:spPr>
          <a:xfrm>
            <a:off x="350874" y="340242"/>
            <a:ext cx="4710394" cy="3086382"/>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GB" sz="1900" b="1" u="sng" dirty="0">
                <a:solidFill>
                  <a:schemeClr val="dk1"/>
                </a:solidFill>
                <a:latin typeface="+mn-lt"/>
                <a:ea typeface="Calibri"/>
                <a:cs typeface="Calibri"/>
                <a:sym typeface="Calibri"/>
              </a:rPr>
              <a:t>Paddling Times 2025</a:t>
            </a:r>
            <a:endParaRPr sz="1900" dirty="0">
              <a:solidFill>
                <a:schemeClr val="dk1"/>
              </a:solidFill>
              <a:latin typeface="+mn-lt"/>
              <a:ea typeface="Calibri"/>
              <a:cs typeface="Calibri"/>
              <a:sym typeface="Calibri"/>
            </a:endParaRPr>
          </a:p>
          <a:p>
            <a:pPr marL="0" marR="0" lvl="0" indent="0" algn="l" rtl="0">
              <a:lnSpc>
                <a:spcPct val="107000"/>
              </a:lnSpc>
              <a:spcBef>
                <a:spcPts val="800"/>
              </a:spcBef>
              <a:spcAft>
                <a:spcPts val="0"/>
              </a:spcAft>
              <a:buNone/>
            </a:pPr>
            <a:r>
              <a:rPr lang="en-GB" sz="1400" dirty="0">
                <a:solidFill>
                  <a:schemeClr val="dk1"/>
                </a:solidFill>
                <a:latin typeface="Calibri"/>
                <a:ea typeface="Calibri"/>
                <a:cs typeface="Calibri"/>
                <a:sym typeface="Calibri"/>
              </a:rPr>
              <a:t> </a:t>
            </a:r>
            <a:endParaRPr sz="1100" dirty="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a:sym typeface="Calibri"/>
              </a:rPr>
              <a:t>7 days per week dawn until dusk. </a:t>
            </a: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a:sym typeface="Calibri"/>
              </a:rPr>
              <a:t>No paddling in the dark.</a:t>
            </a:r>
            <a:endParaRPr sz="900" dirty="0">
              <a:latin typeface="+mn-lt"/>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a:sym typeface="Calibri"/>
              </a:rPr>
              <a:t>Safety boat cover is available during the following periods.</a:t>
            </a:r>
            <a:endParaRPr sz="900" dirty="0">
              <a:latin typeface="+mn-lt"/>
            </a:endParaRPr>
          </a:p>
          <a:p>
            <a:pPr marL="342900" marR="0" lvl="0" indent="-342900" algn="l" rtl="0">
              <a:lnSpc>
                <a:spcPct val="107000"/>
              </a:lnSpc>
              <a:spcBef>
                <a:spcPts val="800"/>
              </a:spcBef>
              <a:spcAft>
                <a:spcPts val="0"/>
              </a:spcAft>
              <a:buClr>
                <a:schemeClr val="dk1"/>
              </a:buClr>
              <a:buSzPts val="1600"/>
              <a:buFont typeface="Calibri"/>
              <a:buChar char="-"/>
            </a:pPr>
            <a:r>
              <a:rPr lang="en-GB" sz="900" dirty="0">
                <a:solidFill>
                  <a:schemeClr val="dk1"/>
                </a:solidFill>
                <a:latin typeface="+mn-lt"/>
                <a:ea typeface="Calibri"/>
                <a:cs typeface="Calibri"/>
                <a:sym typeface="Calibri"/>
              </a:rPr>
              <a:t>Wednesday 	6:45pm until 8:15pm (April – August)</a:t>
            </a:r>
            <a:endParaRPr sz="900" dirty="0">
              <a:latin typeface="+mn-lt"/>
            </a:endParaRPr>
          </a:p>
          <a:p>
            <a:pPr marL="342900" marR="0" lvl="0" indent="-342900" algn="l" rtl="0">
              <a:lnSpc>
                <a:spcPct val="107000"/>
              </a:lnSpc>
              <a:spcBef>
                <a:spcPts val="0"/>
              </a:spcBef>
              <a:spcAft>
                <a:spcPts val="0"/>
              </a:spcAft>
              <a:buClr>
                <a:schemeClr val="dk1"/>
              </a:buClr>
              <a:buSzPts val="1600"/>
              <a:buFont typeface="Calibri"/>
              <a:buChar char="-"/>
            </a:pPr>
            <a:r>
              <a:rPr lang="en-GB" sz="900" dirty="0">
                <a:solidFill>
                  <a:schemeClr val="dk1"/>
                </a:solidFill>
                <a:latin typeface="+mn-lt"/>
                <a:ea typeface="Calibri"/>
                <a:cs typeface="Calibri"/>
                <a:sym typeface="Calibri"/>
              </a:rPr>
              <a:t>Saturday 		2pm – 4pm (April – October)</a:t>
            </a:r>
            <a:endParaRPr sz="900" dirty="0">
              <a:latin typeface="+mn-lt"/>
            </a:endParaRPr>
          </a:p>
          <a:p>
            <a:pPr marL="342900" marR="0" lvl="0" indent="-342900" algn="l" rtl="0">
              <a:lnSpc>
                <a:spcPct val="107000"/>
              </a:lnSpc>
              <a:spcBef>
                <a:spcPts val="0"/>
              </a:spcBef>
              <a:spcAft>
                <a:spcPts val="0"/>
              </a:spcAft>
              <a:buClr>
                <a:schemeClr val="dk1"/>
              </a:buClr>
              <a:buSzPts val="1600"/>
              <a:buFont typeface="Calibri"/>
              <a:buChar char="-"/>
            </a:pPr>
            <a:r>
              <a:rPr lang="en-GB" sz="900" dirty="0">
                <a:solidFill>
                  <a:schemeClr val="dk1"/>
                </a:solidFill>
                <a:latin typeface="+mn-lt"/>
                <a:ea typeface="Calibri"/>
                <a:cs typeface="Calibri"/>
                <a:sym typeface="Calibri"/>
              </a:rPr>
              <a:t>Sunday 		12:30 – 5pm (April – October) </a:t>
            </a:r>
          </a:p>
          <a:p>
            <a:pPr marR="0" lvl="0" algn="l" rtl="0">
              <a:lnSpc>
                <a:spcPct val="107000"/>
              </a:lnSpc>
              <a:spcBef>
                <a:spcPts val="0"/>
              </a:spcBef>
              <a:spcAft>
                <a:spcPts val="0"/>
              </a:spcAft>
              <a:buClr>
                <a:schemeClr val="dk1"/>
              </a:buClr>
              <a:buSzPts val="1600"/>
            </a:pPr>
            <a:r>
              <a:rPr lang="en-GB" sz="900" dirty="0">
                <a:solidFill>
                  <a:schemeClr val="dk1"/>
                </a:solidFill>
                <a:latin typeface="+mn-lt"/>
                <a:ea typeface="Calibri"/>
                <a:cs typeface="Calibri"/>
                <a:sym typeface="Calibri"/>
              </a:rPr>
              <a:t>	  	12:30 – 3:30pm (November – March)</a:t>
            </a:r>
            <a:endParaRPr sz="900" dirty="0">
              <a:latin typeface="+mn-lt"/>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a:sym typeface="Calibri"/>
              </a:rPr>
              <a:t>The bar is available at the end of the above sessions, should paddlers wish to have a post paddle drink.</a:t>
            </a:r>
            <a:endParaRPr sz="900" dirty="0">
              <a:latin typeface="+mn-lt"/>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a:sym typeface="Calibri"/>
              </a:rPr>
              <a:t> </a:t>
            </a:r>
            <a:endParaRPr sz="900" dirty="0">
              <a:latin typeface="+mn-lt"/>
            </a:endParaRPr>
          </a:p>
          <a:p>
            <a:pPr marL="0" marR="0" lvl="0" indent="0" algn="l" rtl="0">
              <a:lnSpc>
                <a:spcPct val="107000"/>
              </a:lnSpc>
              <a:spcBef>
                <a:spcPts val="800"/>
              </a:spcBef>
              <a:spcAft>
                <a:spcPts val="0"/>
              </a:spcAft>
              <a:buNone/>
            </a:pPr>
            <a:r>
              <a:rPr lang="en-GB" sz="900" dirty="0">
                <a:solidFill>
                  <a:schemeClr val="dk1"/>
                </a:solidFill>
                <a:latin typeface="+mn-lt"/>
                <a:ea typeface="Calibri"/>
                <a:cs typeface="Calibri"/>
                <a:sym typeface="Calibri"/>
              </a:rPr>
              <a:t>Camping and the barbeque are available to all members if the committee is made aware</a:t>
            </a:r>
            <a:endParaRPr sz="900" dirty="0">
              <a:solidFill>
                <a:schemeClr val="dk1"/>
              </a:solidFill>
              <a:latin typeface="+mn-lt"/>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65"/>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p>
            <a:pPr marL="0" lvl="0" indent="0" algn="r" rtl="0">
              <a:spcBef>
                <a:spcPts val="0"/>
              </a:spcBef>
              <a:spcAft>
                <a:spcPts val="0"/>
              </a:spcAft>
              <a:buNone/>
            </a:pPr>
            <a:fld id="{00000000-1234-1234-1234-123412341234}" type="slidenum">
              <a:rPr lang="en-GB"/>
              <a:t>46</a:t>
            </a:fld>
            <a:endParaRPr/>
          </a:p>
        </p:txBody>
      </p:sp>
      <p:sp>
        <p:nvSpPr>
          <p:cNvPr id="488" name="Google Shape;488;p65"/>
          <p:cNvSpPr txBox="1"/>
          <p:nvPr/>
        </p:nvSpPr>
        <p:spPr>
          <a:xfrm>
            <a:off x="623325" y="150492"/>
            <a:ext cx="3960440" cy="7739363"/>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GB" sz="900" b="1" u="none" strike="noStrike" dirty="0">
                <a:solidFill>
                  <a:schemeClr val="dk1"/>
                </a:solidFill>
                <a:latin typeface="Calibri"/>
                <a:ea typeface="Calibri"/>
                <a:cs typeface="Calibri"/>
                <a:sym typeface="Calibri"/>
              </a:rPr>
              <a:t> </a:t>
            </a:r>
            <a:endParaRPr sz="900" dirty="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None/>
            </a:pPr>
            <a:r>
              <a:rPr lang="en-GB" sz="900" dirty="0">
                <a:solidFill>
                  <a:schemeClr val="dk1"/>
                </a:solidFill>
                <a:latin typeface="Calibri"/>
                <a:ea typeface="Calibri"/>
                <a:cs typeface="Calibri"/>
                <a:sym typeface="Calibri"/>
              </a:rPr>
              <a:t>STATUS </a:t>
            </a:r>
            <a:endParaRPr dirty="0"/>
          </a:p>
          <a:p>
            <a:pPr marL="342900" marR="0" lvl="0" indent="-342900" algn="l" rtl="0">
              <a:lnSpc>
                <a:spcPct val="107000"/>
              </a:lnSpc>
              <a:spcBef>
                <a:spcPts val="800"/>
              </a:spcBef>
              <a:spcAft>
                <a:spcPts val="0"/>
              </a:spcAft>
              <a:buClr>
                <a:schemeClr val="dk1"/>
              </a:buClr>
              <a:buSzPts val="1100"/>
              <a:buFont typeface="Calibri"/>
              <a:buAutoNum type="romanLcPeriod"/>
            </a:pPr>
            <a:r>
              <a:rPr lang="en-GB" sz="900" u="none" strike="noStrike" dirty="0">
                <a:solidFill>
                  <a:schemeClr val="dk1"/>
                </a:solidFill>
                <a:latin typeface="Calibri"/>
                <a:ea typeface="Calibri"/>
                <a:cs typeface="Calibri"/>
                <a:sym typeface="Calibri"/>
              </a:rPr>
              <a:t> These Paddling Instructions replace and supersede all previous issues of Paddling Instructions and are operative for all members. </a:t>
            </a:r>
            <a:endParaRPr dirty="0"/>
          </a:p>
          <a:p>
            <a:pPr marL="0" marR="0" lvl="0" indent="0" algn="l" rtl="0">
              <a:lnSpc>
                <a:spcPct val="107000"/>
              </a:lnSpc>
              <a:spcBef>
                <a:spcPts val="800"/>
              </a:spcBef>
              <a:spcAft>
                <a:spcPts val="0"/>
              </a:spcAft>
              <a:buNone/>
            </a:pPr>
            <a:r>
              <a:rPr lang="en-GB" sz="900" b="1" u="sng" dirty="0">
                <a:solidFill>
                  <a:schemeClr val="dk1"/>
                </a:solidFill>
                <a:latin typeface="Calibri"/>
                <a:ea typeface="Calibri"/>
                <a:cs typeface="Calibri"/>
                <a:sym typeface="Calibri"/>
              </a:rPr>
              <a:t>Standing Orders</a:t>
            </a:r>
            <a:endParaRPr sz="900" dirty="0">
              <a:solidFill>
                <a:schemeClr val="dk1"/>
              </a:solidFill>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To be eligible to paddle, persons should be fully paid-up members of </a:t>
            </a:r>
            <a:r>
              <a:rPr lang="en-GB" sz="900" dirty="0" err="1">
                <a:solidFill>
                  <a:schemeClr val="dk1"/>
                </a:solidFill>
                <a:latin typeface="Calibri"/>
                <a:ea typeface="Calibri"/>
                <a:cs typeface="Calibri"/>
                <a:sym typeface="Calibri"/>
              </a:rPr>
              <a:t>Scammonden</a:t>
            </a:r>
            <a:r>
              <a:rPr lang="en-GB" sz="900" dirty="0">
                <a:solidFill>
                  <a:schemeClr val="dk1"/>
                </a:solidFill>
                <a:latin typeface="Calibri"/>
                <a:ea typeface="Calibri"/>
                <a:cs typeface="Calibri"/>
                <a:sym typeface="Calibri"/>
              </a:rPr>
              <a:t> Water Sailing Club and be carrying appropriate membership ID at all times. </a:t>
            </a:r>
            <a:endParaRPr dirty="0"/>
          </a:p>
          <a:p>
            <a:pPr marL="342900" marR="0" lvl="0" indent="-342900" algn="l" rtl="0">
              <a:lnSpc>
                <a:spcPct val="107000"/>
              </a:lnSpc>
              <a:spcBef>
                <a:spcPts val="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Adequate Personal Buoyancy (inflated if of that type) must be worn at </a:t>
            </a:r>
            <a:r>
              <a:rPr lang="en-GB" sz="900" b="1" u="sng" dirty="0">
                <a:solidFill>
                  <a:schemeClr val="dk1"/>
                </a:solidFill>
                <a:latin typeface="Calibri"/>
                <a:ea typeface="Calibri"/>
                <a:cs typeface="Calibri"/>
                <a:sym typeface="Calibri"/>
              </a:rPr>
              <a:t>ALL</a:t>
            </a:r>
            <a:r>
              <a:rPr lang="en-GB" sz="900" dirty="0">
                <a:solidFill>
                  <a:schemeClr val="dk1"/>
                </a:solidFill>
                <a:latin typeface="Calibri"/>
                <a:ea typeface="Calibri"/>
                <a:cs typeface="Calibri"/>
                <a:sym typeface="Calibri"/>
              </a:rPr>
              <a:t> times when on the water. There is no exception to this order which includes safety boat crews. Just a wet suit or dry suit is not sufficient. </a:t>
            </a:r>
            <a:endParaRPr dirty="0"/>
          </a:p>
          <a:p>
            <a:pPr marL="342900" marR="0" lvl="0" indent="-342900" algn="l" rtl="0">
              <a:lnSpc>
                <a:spcPct val="107000"/>
              </a:lnSpc>
              <a:spcBef>
                <a:spcPts val="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All boards must have leashes attached and in suitable condition.  Leashes must be worn at </a:t>
            </a:r>
            <a:r>
              <a:rPr lang="en-GB" sz="900" b="1" u="sng" dirty="0">
                <a:solidFill>
                  <a:schemeClr val="dk1"/>
                </a:solidFill>
                <a:latin typeface="Calibri"/>
                <a:ea typeface="Calibri"/>
                <a:cs typeface="Calibri"/>
                <a:sym typeface="Calibri"/>
              </a:rPr>
              <a:t>ALL</a:t>
            </a:r>
            <a:r>
              <a:rPr lang="en-GB" sz="900" dirty="0">
                <a:solidFill>
                  <a:schemeClr val="dk1"/>
                </a:solidFill>
                <a:latin typeface="Calibri"/>
                <a:ea typeface="Calibri"/>
                <a:cs typeface="Calibri"/>
                <a:sym typeface="Calibri"/>
              </a:rPr>
              <a:t> times when on the water.</a:t>
            </a:r>
            <a:endParaRPr dirty="0"/>
          </a:p>
          <a:p>
            <a:pPr marL="342900" marR="0" lvl="0" indent="-342900" algn="l" rtl="0">
              <a:lnSpc>
                <a:spcPct val="107000"/>
              </a:lnSpc>
              <a:spcBef>
                <a:spcPts val="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Any person on the water is subject to the direction and control of the O.O.D. and safety crews at all times. The safety boat coxswain has authority to order a person to abandon their craft and be taken aboard the safety boat.</a:t>
            </a:r>
            <a:endParaRPr dirty="0"/>
          </a:p>
          <a:p>
            <a:pPr marL="342900" marR="0" lvl="0" indent="-342900" algn="l" rtl="0">
              <a:lnSpc>
                <a:spcPct val="107000"/>
              </a:lnSpc>
              <a:spcBef>
                <a:spcPts val="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When dinghy racing is taking place on the water, paddlers must ensure they avoid the race area, especially at the start of races.  </a:t>
            </a:r>
            <a:endParaRPr dirty="0"/>
          </a:p>
          <a:p>
            <a:pPr marL="342900" marR="0" lvl="0" indent="-342900" algn="l" rtl="0">
              <a:lnSpc>
                <a:spcPct val="107000"/>
              </a:lnSpc>
              <a:spcBef>
                <a:spcPts val="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No paddling on the water unless paddling with a buddy, or there is a safety boat manned by 2 people on the water. (Indicated by the club burgee flying over the O.O.D. hut).  All paddlers must ensure that they have a designated buddy and carry a whistle / mobile phone at all times.</a:t>
            </a:r>
            <a:endParaRPr dirty="0"/>
          </a:p>
          <a:p>
            <a:pPr marL="342900" marR="0" lvl="0" indent="-342900" algn="l" rtl="0">
              <a:lnSpc>
                <a:spcPct val="107000"/>
              </a:lnSpc>
              <a:spcBef>
                <a:spcPts val="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 Boards must have adequate 3</a:t>
            </a:r>
            <a:r>
              <a:rPr lang="en-GB" sz="900" baseline="30000" dirty="0">
                <a:solidFill>
                  <a:schemeClr val="dk1"/>
                </a:solidFill>
                <a:latin typeface="Calibri"/>
                <a:ea typeface="Calibri"/>
                <a:cs typeface="Calibri"/>
                <a:sym typeface="Calibri"/>
              </a:rPr>
              <a:t>rd</a:t>
            </a:r>
            <a:r>
              <a:rPr lang="en-GB" sz="900" dirty="0">
                <a:solidFill>
                  <a:schemeClr val="dk1"/>
                </a:solidFill>
                <a:latin typeface="Calibri"/>
                <a:ea typeface="Calibri"/>
                <a:cs typeface="Calibri"/>
                <a:sym typeface="Calibri"/>
              </a:rPr>
              <a:t> party insurance in place of at least £3m.  This will be confirmed when joining.</a:t>
            </a:r>
            <a:endParaRPr dirty="0"/>
          </a:p>
          <a:p>
            <a:pPr marL="342900" marR="0" lvl="0" indent="-342900" algn="l" rtl="0">
              <a:lnSpc>
                <a:spcPct val="107000"/>
              </a:lnSpc>
              <a:spcBef>
                <a:spcPts val="0"/>
              </a:spcBef>
              <a:spcAft>
                <a:spcPts val="0"/>
              </a:spcAft>
              <a:buClr>
                <a:schemeClr val="dk1"/>
              </a:buClr>
              <a:buSzPts val="1100"/>
              <a:buFont typeface="Calibri"/>
              <a:buAutoNum type="arabicPeriod"/>
            </a:pPr>
            <a:r>
              <a:rPr lang="en-GB" sz="900" dirty="0">
                <a:solidFill>
                  <a:schemeClr val="dk1"/>
                </a:solidFill>
                <a:latin typeface="Calibri"/>
                <a:ea typeface="Calibri"/>
                <a:cs typeface="Calibri"/>
                <a:sym typeface="Calibri"/>
              </a:rPr>
              <a:t>All boards paddling shall be subject to direction and control of the Committee and the O.O.D., but it shall be the sole responsibility of each paddler to decide whether to paddle or to continue to paddle.</a:t>
            </a:r>
            <a:endParaRPr dirty="0"/>
          </a:p>
          <a:p>
            <a:pPr marL="457200" marR="0" lvl="0" indent="0" algn="l" rtl="0">
              <a:lnSpc>
                <a:spcPct val="107000"/>
              </a:lnSpc>
              <a:spcBef>
                <a:spcPts val="0"/>
              </a:spcBef>
              <a:spcAft>
                <a:spcPts val="0"/>
              </a:spcAft>
              <a:buNone/>
            </a:pPr>
            <a:r>
              <a:rPr lang="en-GB" sz="900" dirty="0">
                <a:solidFill>
                  <a:schemeClr val="dk1"/>
                </a:solidFill>
                <a:latin typeface="Calibri"/>
                <a:ea typeface="Calibri"/>
                <a:cs typeface="Calibri"/>
                <a:sym typeface="Calibri"/>
              </a:rPr>
              <a:t> </a:t>
            </a:r>
            <a:endParaRPr dirty="0"/>
          </a:p>
          <a:p>
            <a:pPr marL="457200" marR="0" lvl="0" indent="0" algn="l" rtl="0">
              <a:lnSpc>
                <a:spcPct val="107000"/>
              </a:lnSpc>
              <a:spcBef>
                <a:spcPts val="0"/>
              </a:spcBef>
              <a:spcAft>
                <a:spcPts val="0"/>
              </a:spcAft>
              <a:buNone/>
            </a:pPr>
            <a:r>
              <a:rPr lang="en-GB" sz="900" b="1" u="sng" dirty="0">
                <a:solidFill>
                  <a:schemeClr val="dk1"/>
                </a:solidFill>
                <a:latin typeface="Calibri"/>
                <a:ea typeface="Calibri"/>
                <a:cs typeface="Calibri"/>
                <a:sym typeface="Calibri"/>
              </a:rPr>
              <a:t>Other information / tips</a:t>
            </a:r>
            <a:endParaRPr sz="900" dirty="0">
              <a:solidFill>
                <a:schemeClr val="dk1"/>
              </a:solidFill>
              <a:latin typeface="Calibri"/>
              <a:ea typeface="Calibri"/>
              <a:cs typeface="Calibri"/>
              <a:sym typeface="Calibri"/>
            </a:endParaRPr>
          </a:p>
          <a:p>
            <a:pPr marL="457200" marR="0" lvl="0" indent="0" algn="l" rtl="0">
              <a:lnSpc>
                <a:spcPct val="107000"/>
              </a:lnSpc>
              <a:spcBef>
                <a:spcPts val="0"/>
              </a:spcBef>
              <a:spcAft>
                <a:spcPts val="0"/>
              </a:spcAft>
              <a:buNone/>
            </a:pPr>
            <a:r>
              <a:rPr lang="en-GB" sz="900" b="1" u="none" strike="noStrike" dirty="0">
                <a:solidFill>
                  <a:schemeClr val="dk1"/>
                </a:solidFill>
                <a:latin typeface="Calibri"/>
                <a:ea typeface="Calibri"/>
                <a:cs typeface="Calibri"/>
                <a:sym typeface="Calibri"/>
              </a:rPr>
              <a:t> </a:t>
            </a:r>
            <a:endParaRPr sz="900" dirty="0">
              <a:solidFill>
                <a:schemeClr val="dk1"/>
              </a:solidFill>
              <a:latin typeface="Calibri"/>
              <a:ea typeface="Calibri"/>
              <a:cs typeface="Calibri"/>
              <a:sym typeface="Calibri"/>
            </a:endParaRPr>
          </a:p>
          <a:p>
            <a:pPr marL="342900" marR="0" lvl="0" indent="-342900" algn="l" rtl="0">
              <a:lnSpc>
                <a:spcPct val="107000"/>
              </a:lnSpc>
              <a:spcBef>
                <a:spcPts val="0"/>
              </a:spcBef>
              <a:spcAft>
                <a:spcPts val="0"/>
              </a:spcAft>
              <a:buClr>
                <a:schemeClr val="dk1"/>
              </a:buClr>
              <a:buSzPts val="900"/>
              <a:buFont typeface="Calibri"/>
              <a:buAutoNum type="arabicPeriod"/>
            </a:pPr>
            <a:r>
              <a:rPr lang="en-GB" sz="900" dirty="0">
                <a:solidFill>
                  <a:schemeClr val="dk1"/>
                </a:solidFill>
                <a:latin typeface="Calibri"/>
                <a:ea typeface="Calibri"/>
                <a:cs typeface="Calibri"/>
                <a:sym typeface="Calibri"/>
              </a:rPr>
              <a:t>When arriving or leaving the club all gates must be closed and locked.  Codes are given out when joining.</a:t>
            </a:r>
            <a:endParaRPr dirty="0"/>
          </a:p>
          <a:p>
            <a:pPr marL="342900" marR="0" lvl="0" indent="-342900" algn="l" rtl="0">
              <a:lnSpc>
                <a:spcPct val="107000"/>
              </a:lnSpc>
              <a:spcBef>
                <a:spcPts val="0"/>
              </a:spcBef>
              <a:spcAft>
                <a:spcPts val="0"/>
              </a:spcAft>
              <a:buClr>
                <a:schemeClr val="dk1"/>
              </a:buClr>
              <a:buSzPts val="900"/>
              <a:buFont typeface="Calibri"/>
              <a:buAutoNum type="arabicPeriod"/>
            </a:pPr>
            <a:r>
              <a:rPr lang="en-GB" sz="900" dirty="0">
                <a:solidFill>
                  <a:schemeClr val="dk1"/>
                </a:solidFill>
                <a:latin typeface="Calibri"/>
                <a:ea typeface="Calibri"/>
                <a:cs typeface="Calibri"/>
                <a:sym typeface="Calibri"/>
              </a:rPr>
              <a:t>The site must be left in the same condition as it’s found.  Any issues must be reported to a member of the committee.  As members of the club, you will also be asked to get involved in any ongoing maintenance of the site.  </a:t>
            </a:r>
            <a:endParaRPr dirty="0"/>
          </a:p>
          <a:p>
            <a:pPr marL="342900" marR="0" lvl="0" indent="-342900" algn="l" rtl="0">
              <a:lnSpc>
                <a:spcPct val="107000"/>
              </a:lnSpc>
              <a:spcBef>
                <a:spcPts val="0"/>
              </a:spcBef>
              <a:spcAft>
                <a:spcPts val="0"/>
              </a:spcAft>
              <a:buClr>
                <a:schemeClr val="dk1"/>
              </a:buClr>
              <a:buSzPts val="900"/>
              <a:buFont typeface="Calibri"/>
              <a:buAutoNum type="arabicPeriod"/>
            </a:pPr>
            <a:r>
              <a:rPr lang="en-GB" sz="900" dirty="0">
                <a:solidFill>
                  <a:schemeClr val="dk1"/>
                </a:solidFill>
                <a:latin typeface="Calibri"/>
                <a:ea typeface="Calibri"/>
                <a:cs typeface="Calibri"/>
                <a:sym typeface="Calibri"/>
              </a:rPr>
              <a:t>Be aware of your surroundings.  The reservoir is deep, cold and there is a current due to the pumps that run at each end of the lake.</a:t>
            </a:r>
            <a:endParaRPr dirty="0"/>
          </a:p>
          <a:p>
            <a:pPr marL="342900" marR="0" lvl="0" indent="-342900" algn="l" rtl="0">
              <a:lnSpc>
                <a:spcPct val="107000"/>
              </a:lnSpc>
              <a:spcBef>
                <a:spcPts val="0"/>
              </a:spcBef>
              <a:spcAft>
                <a:spcPts val="0"/>
              </a:spcAft>
              <a:buClr>
                <a:schemeClr val="dk1"/>
              </a:buClr>
              <a:buSzPts val="900"/>
              <a:buFont typeface="Calibri"/>
              <a:buAutoNum type="arabicPeriod"/>
            </a:pPr>
            <a:r>
              <a:rPr lang="en-GB" sz="900" dirty="0">
                <a:solidFill>
                  <a:schemeClr val="dk1"/>
                </a:solidFill>
                <a:latin typeface="Calibri"/>
                <a:ea typeface="Calibri"/>
                <a:cs typeface="Calibri"/>
                <a:sym typeface="Calibri"/>
              </a:rPr>
              <a:t>Paddling on the water between sunset and sunrise is strictly prohibited.</a:t>
            </a:r>
            <a:endParaRPr dirty="0"/>
          </a:p>
          <a:p>
            <a:pPr marL="342900" marR="0" lvl="0" indent="-342900" algn="l" rtl="0">
              <a:lnSpc>
                <a:spcPct val="107000"/>
              </a:lnSpc>
              <a:spcBef>
                <a:spcPts val="0"/>
              </a:spcBef>
              <a:spcAft>
                <a:spcPts val="0"/>
              </a:spcAft>
              <a:buClr>
                <a:schemeClr val="dk1"/>
              </a:buClr>
              <a:buSzPts val="900"/>
              <a:buFont typeface="Calibri"/>
              <a:buAutoNum type="arabicPeriod"/>
            </a:pPr>
            <a:r>
              <a:rPr lang="en-GB" sz="900" dirty="0">
                <a:solidFill>
                  <a:schemeClr val="dk1"/>
                </a:solidFill>
                <a:latin typeface="Calibri"/>
                <a:ea typeface="Calibri"/>
                <a:cs typeface="Calibri"/>
                <a:sym typeface="Calibri"/>
              </a:rPr>
              <a:t>You must check the weather forecast prior launching and not launch in high winds.</a:t>
            </a:r>
            <a:endParaRPr dirty="0"/>
          </a:p>
          <a:p>
            <a:pPr marL="342900" marR="0" lvl="0" indent="-342900" algn="l" rtl="0">
              <a:lnSpc>
                <a:spcPct val="107000"/>
              </a:lnSpc>
              <a:spcBef>
                <a:spcPts val="0"/>
              </a:spcBef>
              <a:spcAft>
                <a:spcPts val="0"/>
              </a:spcAft>
              <a:buClr>
                <a:schemeClr val="dk1"/>
              </a:buClr>
              <a:buSzPts val="900"/>
              <a:buFont typeface="Calibri"/>
              <a:buAutoNum type="arabicPeriod"/>
            </a:pPr>
            <a:r>
              <a:rPr lang="en-GB" sz="900" dirty="0">
                <a:solidFill>
                  <a:schemeClr val="dk1"/>
                </a:solidFill>
                <a:latin typeface="Calibri"/>
                <a:ea typeface="Calibri"/>
                <a:cs typeface="Calibri"/>
                <a:sym typeface="Calibri"/>
              </a:rPr>
              <a:t>Ensure that appropriate clothing is worn to suit the time of year and be aware that the water remains cold even during the height of summer.</a:t>
            </a:r>
            <a:endParaRPr dirty="0"/>
          </a:p>
          <a:p>
            <a:pPr marL="342900" marR="0" lvl="0" indent="-342900" algn="l" rtl="0">
              <a:lnSpc>
                <a:spcPct val="107000"/>
              </a:lnSpc>
              <a:spcBef>
                <a:spcPts val="0"/>
              </a:spcBef>
              <a:spcAft>
                <a:spcPts val="0"/>
              </a:spcAft>
              <a:buClr>
                <a:schemeClr val="dk1"/>
              </a:buClr>
              <a:buSzPts val="900"/>
              <a:buFont typeface="Calibri"/>
              <a:buAutoNum type="arabicPeriod"/>
            </a:pPr>
            <a:r>
              <a:rPr lang="en-GB" sz="900" dirty="0">
                <a:solidFill>
                  <a:schemeClr val="dk1"/>
                </a:solidFill>
                <a:latin typeface="Calibri"/>
                <a:ea typeface="Calibri"/>
                <a:cs typeface="Calibri"/>
                <a:sym typeface="Calibri"/>
              </a:rPr>
              <a:t>There is a WhatsApp group for the paddlers where you can communicate with other members.</a:t>
            </a:r>
            <a:endParaRPr dirty="0"/>
          </a:p>
          <a:p>
            <a:pPr marL="0" marR="0" lvl="0" indent="0" algn="l" rtl="0">
              <a:spcBef>
                <a:spcPts val="800"/>
              </a:spcBef>
              <a:spcAft>
                <a:spcPts val="0"/>
              </a:spcAft>
              <a:buNone/>
            </a:pPr>
            <a:endParaRPr sz="1398" dirty="0">
              <a:solidFill>
                <a:schemeClr val="dk1"/>
              </a:solidFill>
              <a:latin typeface="Calibri"/>
              <a:ea typeface="Calibri"/>
              <a:cs typeface="Calibri"/>
              <a:sym typeface="Calibri"/>
            </a:endParaRPr>
          </a:p>
        </p:txBody>
      </p:sp>
      <p:sp>
        <p:nvSpPr>
          <p:cNvPr id="489" name="Google Shape;489;p65"/>
          <p:cNvSpPr txBox="1"/>
          <p:nvPr/>
        </p:nvSpPr>
        <p:spPr>
          <a:xfrm>
            <a:off x="990574" y="8254"/>
            <a:ext cx="4081000" cy="52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u="sng">
                <a:solidFill>
                  <a:schemeClr val="dk1"/>
                </a:solidFill>
                <a:latin typeface="Calibri"/>
                <a:ea typeface="Calibri"/>
                <a:cs typeface="Calibri"/>
                <a:sym typeface="Calibri"/>
              </a:rPr>
              <a:t>Paddling Instructions – Issue 4 – 202</a:t>
            </a:r>
            <a:r>
              <a:rPr lang="en-GB" b="1" u="sng">
                <a:solidFill>
                  <a:schemeClr val="dk1"/>
                </a:solidFill>
                <a:latin typeface="Calibri"/>
                <a:ea typeface="Calibri"/>
                <a:cs typeface="Calibri"/>
                <a:sym typeface="Calibri"/>
              </a:rPr>
              <a:t>5</a:t>
            </a:r>
            <a:endParaRPr sz="1400">
              <a:solidFill>
                <a:schemeClr val="dk1"/>
              </a:solidFill>
              <a:latin typeface="Calibri"/>
              <a:ea typeface="Calibri"/>
              <a:cs typeface="Calibri"/>
              <a:sym typeface="Calibri"/>
            </a:endParaRPr>
          </a:p>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6"/>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47</a:t>
            </a:fld>
            <a:endParaRPr>
              <a:latin typeface="Arial"/>
              <a:ea typeface="Arial"/>
              <a:cs typeface="Arial"/>
              <a:sym typeface="Arial"/>
            </a:endParaRPr>
          </a:p>
        </p:txBody>
      </p:sp>
      <p:sp>
        <p:nvSpPr>
          <p:cNvPr id="496" name="Google Shape;496;p66"/>
          <p:cNvSpPr txBox="1"/>
          <p:nvPr/>
        </p:nvSpPr>
        <p:spPr>
          <a:xfrm>
            <a:off x="575593" y="467469"/>
            <a:ext cx="4104456" cy="653085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200" b="1" dirty="0">
                <a:solidFill>
                  <a:srgbClr val="000000"/>
                </a:solidFill>
                <a:latin typeface="Arial"/>
                <a:ea typeface="Arial"/>
                <a:cs typeface="Arial"/>
                <a:sym typeface="Arial"/>
              </a:rPr>
              <a:t>The Care of Children and Young People at SWSC</a:t>
            </a:r>
            <a:endParaRPr sz="1200" dirty="0">
              <a:solidFill>
                <a:srgbClr val="000000"/>
              </a:solidFill>
              <a:latin typeface="Arial"/>
              <a:ea typeface="Arial"/>
              <a:cs typeface="Arial"/>
              <a:sym typeface="Arial"/>
            </a:endParaRPr>
          </a:p>
          <a:p>
            <a:pPr marL="0" marR="0" lvl="0" indent="0" algn="l" rtl="0">
              <a:spcBef>
                <a:spcPts val="0"/>
              </a:spcBef>
              <a:spcAft>
                <a:spcPts val="0"/>
              </a:spcAft>
              <a:buNone/>
            </a:pPr>
            <a:endParaRPr sz="900" dirty="0">
              <a:solidFill>
                <a:srgbClr val="000000"/>
              </a:solidFill>
              <a:latin typeface="Arial"/>
              <a:ea typeface="Arial"/>
              <a:cs typeface="Arial"/>
              <a:sym typeface="Arial"/>
            </a:endParaRPr>
          </a:p>
          <a:p>
            <a:pPr marL="0" marR="0" lvl="0" indent="0" algn="just" rtl="0">
              <a:spcBef>
                <a:spcPts val="0"/>
              </a:spcBef>
              <a:spcAft>
                <a:spcPts val="0"/>
              </a:spcAft>
              <a:buNone/>
            </a:pPr>
            <a:r>
              <a:rPr lang="en-GB" sz="950" dirty="0">
                <a:solidFill>
                  <a:srgbClr val="000000"/>
                </a:solidFill>
                <a:latin typeface="Arial"/>
                <a:ea typeface="Arial"/>
                <a:cs typeface="Arial"/>
                <a:sym typeface="Arial"/>
              </a:rPr>
              <a:t>The club recognises the importance of caring appropriately for children and young people using our facilities and has a policy to promote their wellbeing and protection.</a:t>
            </a:r>
            <a:endParaRPr dirty="0"/>
          </a:p>
          <a:p>
            <a:pPr marL="0" marR="0" lvl="0" indent="0" algn="just" rtl="0">
              <a:spcBef>
                <a:spcPts val="0"/>
              </a:spcBef>
              <a:spcAft>
                <a:spcPts val="0"/>
              </a:spcAft>
              <a:buNone/>
            </a:pPr>
            <a:r>
              <a:rPr lang="en-GB" sz="95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50" dirty="0">
                <a:solidFill>
                  <a:srgbClr val="000000"/>
                </a:solidFill>
                <a:latin typeface="Arial"/>
                <a:ea typeface="Arial"/>
                <a:cs typeface="Arial"/>
                <a:sym typeface="Arial"/>
              </a:rPr>
              <a:t>It is recognised that incidents of bullying and abuse at sailing clubs are rare but current practice suggests that sailing clubs should possess a simple and robust child protection policy.</a:t>
            </a:r>
            <a:endParaRPr dirty="0"/>
          </a:p>
          <a:p>
            <a:pPr marL="0" marR="0" lvl="0" indent="0" algn="just" rtl="0">
              <a:spcBef>
                <a:spcPts val="0"/>
              </a:spcBef>
              <a:spcAft>
                <a:spcPts val="0"/>
              </a:spcAft>
              <a:buNone/>
            </a:pPr>
            <a:r>
              <a:rPr lang="en-GB" sz="950" dirty="0">
                <a:solidFill>
                  <a:srgbClr val="000000"/>
                </a:solidFill>
                <a:latin typeface="Arial"/>
                <a:ea typeface="Arial"/>
                <a:cs typeface="Arial"/>
                <a:sym typeface="Arial"/>
              </a:rPr>
              <a:t> </a:t>
            </a:r>
            <a:endParaRPr dirty="0"/>
          </a:p>
          <a:p>
            <a:pPr marL="0" marR="0" lvl="0" indent="0" algn="just" rtl="0">
              <a:spcBef>
                <a:spcPts val="0"/>
              </a:spcBef>
              <a:spcAft>
                <a:spcPts val="0"/>
              </a:spcAft>
              <a:buNone/>
            </a:pPr>
            <a:r>
              <a:rPr lang="en-GB" sz="950" dirty="0">
                <a:solidFill>
                  <a:srgbClr val="000000"/>
                </a:solidFill>
                <a:latin typeface="Arial"/>
                <a:ea typeface="Arial"/>
                <a:cs typeface="Arial"/>
                <a:sym typeface="Arial"/>
              </a:rPr>
              <a:t>We follow the guidelines published by the Royal Yachting Association (August 2003) and endorse the following:-</a:t>
            </a:r>
            <a:endParaRPr dirty="0"/>
          </a:p>
          <a:p>
            <a:pPr marL="0" marR="0" lvl="0" indent="0" algn="just" rtl="0">
              <a:spcBef>
                <a:spcPts val="0"/>
              </a:spcBef>
              <a:spcAft>
                <a:spcPts val="0"/>
              </a:spcAft>
              <a:buNone/>
            </a:pPr>
            <a:r>
              <a:rPr lang="en-GB" sz="950" dirty="0">
                <a:solidFill>
                  <a:srgbClr val="000000"/>
                </a:solidFill>
                <a:latin typeface="Arial"/>
                <a:ea typeface="Arial"/>
                <a:cs typeface="Arial"/>
                <a:sym typeface="Arial"/>
              </a:rPr>
              <a:t> </a:t>
            </a:r>
            <a:endParaRPr dirty="0"/>
          </a:p>
          <a:p>
            <a:pPr marL="228600" marR="0" lvl="0" indent="-228600" algn="just" rtl="0">
              <a:spcBef>
                <a:spcPts val="0"/>
              </a:spcBef>
              <a:spcAft>
                <a:spcPts val="0"/>
              </a:spcAft>
              <a:buNone/>
            </a:pPr>
            <a:r>
              <a:rPr lang="en-GB" sz="950" dirty="0">
                <a:solidFill>
                  <a:srgbClr val="000000"/>
                </a:solidFill>
                <a:latin typeface="Arial"/>
                <a:ea typeface="Arial"/>
                <a:cs typeface="Arial"/>
                <a:sym typeface="Arial"/>
              </a:rPr>
              <a:t>1. </a:t>
            </a:r>
            <a:r>
              <a:rPr lang="en-GB" sz="950" b="1" dirty="0">
                <a:solidFill>
                  <a:srgbClr val="000000"/>
                </a:solidFill>
                <a:latin typeface="Arial"/>
                <a:ea typeface="Arial"/>
                <a:cs typeface="Arial"/>
                <a:sym typeface="Arial"/>
              </a:rPr>
              <a:t>Policy Statement</a:t>
            </a:r>
            <a:endParaRPr sz="950" dirty="0">
              <a:solidFill>
                <a:srgbClr val="000000"/>
              </a:solidFill>
              <a:latin typeface="Arial"/>
              <a:ea typeface="Arial"/>
              <a:cs typeface="Arial"/>
              <a:sym typeface="Arial"/>
            </a:endParaRPr>
          </a:p>
          <a:p>
            <a:pPr marL="0" marR="0" lvl="0" indent="0" algn="just" rtl="0">
              <a:spcBef>
                <a:spcPts val="0"/>
              </a:spcBef>
              <a:spcAft>
                <a:spcPts val="0"/>
              </a:spcAft>
              <a:buNone/>
            </a:pPr>
            <a:r>
              <a:rPr lang="en-GB" sz="950" b="1" dirty="0">
                <a:solidFill>
                  <a:srgbClr val="000000"/>
                </a:solidFill>
                <a:latin typeface="Arial"/>
                <a:ea typeface="Arial"/>
                <a:cs typeface="Arial"/>
                <a:sym typeface="Arial"/>
              </a:rPr>
              <a:t> </a:t>
            </a:r>
            <a:endParaRPr sz="950" dirty="0">
              <a:solidFill>
                <a:srgbClr val="000000"/>
              </a:solidFill>
              <a:latin typeface="Arial"/>
              <a:ea typeface="Arial"/>
              <a:cs typeface="Arial"/>
              <a:sym typeface="Arial"/>
            </a:endParaRPr>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The child’s welfare is paramount.</a:t>
            </a:r>
            <a:endParaRPr dirty="0"/>
          </a:p>
          <a:p>
            <a:pPr marL="0" marR="0" lvl="0" indent="0" algn="l" rtl="0">
              <a:spcBef>
                <a:spcPts val="0"/>
              </a:spcBef>
              <a:spcAft>
                <a:spcPts val="0"/>
              </a:spcAft>
              <a:buNone/>
            </a:pPr>
            <a:r>
              <a:rPr lang="en-GB" sz="950" b="1" dirty="0">
                <a:solidFill>
                  <a:srgbClr val="000000"/>
                </a:solidFill>
                <a:latin typeface="Arial"/>
                <a:ea typeface="Arial"/>
                <a:cs typeface="Arial"/>
                <a:sym typeface="Arial"/>
              </a:rPr>
              <a:t> </a:t>
            </a:r>
            <a:endParaRPr sz="950" dirty="0">
              <a:solidFill>
                <a:srgbClr val="000000"/>
              </a:solidFill>
              <a:latin typeface="Arial"/>
              <a:ea typeface="Arial"/>
              <a:cs typeface="Arial"/>
              <a:sym typeface="Arial"/>
            </a:endParaRPr>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All children whatever their age, culture, disability, gender, language, </a:t>
            </a:r>
            <a:r>
              <a:rPr lang="en-GB" sz="950" b="1" dirty="0">
                <a:solidFill>
                  <a:srgbClr val="000000"/>
                </a:solidFill>
                <a:latin typeface="Arial"/>
                <a:ea typeface="Arial"/>
                <a:cs typeface="Arial"/>
                <a:sym typeface="Arial"/>
              </a:rPr>
              <a:t> </a:t>
            </a:r>
            <a:r>
              <a:rPr lang="en-GB" sz="950" dirty="0">
                <a:solidFill>
                  <a:srgbClr val="000000"/>
                </a:solidFill>
                <a:latin typeface="Arial"/>
                <a:ea typeface="Arial"/>
                <a:cs typeface="Arial"/>
                <a:sym typeface="Arial"/>
              </a:rPr>
              <a:t>racial origin, religious belief and sexual identity have the right to</a:t>
            </a:r>
            <a:endParaRPr dirty="0"/>
          </a:p>
          <a:p>
            <a:pPr marL="0" marR="0" lvl="0" indent="0" algn="l" rtl="0">
              <a:spcBef>
                <a:spcPts val="0"/>
              </a:spcBef>
              <a:spcAft>
                <a:spcPts val="0"/>
              </a:spcAft>
              <a:buNone/>
            </a:pPr>
            <a:r>
              <a:rPr lang="en-GB" sz="950" dirty="0">
                <a:solidFill>
                  <a:srgbClr val="000000"/>
                </a:solidFill>
                <a:latin typeface="Arial"/>
                <a:ea typeface="Arial"/>
                <a:cs typeface="Arial"/>
                <a:sym typeface="Arial"/>
              </a:rPr>
              <a:t>       protection from abuse.</a:t>
            </a:r>
            <a:endParaRPr dirty="0"/>
          </a:p>
          <a:p>
            <a:pPr marL="0" marR="0" lvl="0" indent="0" algn="l" rtl="0">
              <a:spcBef>
                <a:spcPts val="0"/>
              </a:spcBef>
              <a:spcAft>
                <a:spcPts val="0"/>
              </a:spcAft>
              <a:buNone/>
            </a:pPr>
            <a:r>
              <a:rPr lang="en-GB" sz="95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All suspicions and allegations of inappropriate behaviour will be taken seriously and responded to swiftly and appropriately.</a:t>
            </a:r>
            <a:endParaRPr dirty="0"/>
          </a:p>
          <a:p>
            <a:pPr marL="0" marR="0" lvl="0" indent="0" algn="l" rtl="0">
              <a:spcBef>
                <a:spcPts val="0"/>
              </a:spcBef>
              <a:spcAft>
                <a:spcPts val="0"/>
              </a:spcAft>
              <a:buNone/>
            </a:pPr>
            <a:r>
              <a:rPr lang="en-GB" sz="95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As defined in the Children Act 1989, anyone under the age of 18 years should be considered as a child for the purposes of this policy.</a:t>
            </a:r>
            <a:endParaRPr dirty="0"/>
          </a:p>
          <a:p>
            <a:pPr marL="0" marR="0" lvl="0" indent="0" algn="l" rtl="0">
              <a:spcBef>
                <a:spcPts val="0"/>
              </a:spcBef>
              <a:spcAft>
                <a:spcPts val="0"/>
              </a:spcAft>
              <a:buNone/>
            </a:pPr>
            <a:r>
              <a:rPr lang="en-GB" sz="95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50" b="1" dirty="0">
                <a:solidFill>
                  <a:srgbClr val="000000"/>
                </a:solidFill>
                <a:latin typeface="Arial"/>
                <a:ea typeface="Arial"/>
                <a:cs typeface="Arial"/>
                <a:sym typeface="Arial"/>
              </a:rPr>
              <a:t>2.    Club Members’ Responsibilities</a:t>
            </a:r>
            <a:endParaRPr sz="950" dirty="0">
              <a:solidFill>
                <a:srgbClr val="000000"/>
              </a:solidFill>
              <a:latin typeface="Arial"/>
              <a:ea typeface="Arial"/>
              <a:cs typeface="Arial"/>
              <a:sym typeface="Arial"/>
            </a:endParaRPr>
          </a:p>
          <a:p>
            <a:pPr marL="0" marR="0" lvl="0" indent="0" algn="l" rtl="0">
              <a:spcBef>
                <a:spcPts val="0"/>
              </a:spcBef>
              <a:spcAft>
                <a:spcPts val="0"/>
              </a:spcAft>
              <a:buNone/>
            </a:pPr>
            <a:r>
              <a:rPr lang="en-GB" sz="950" b="1" dirty="0">
                <a:solidFill>
                  <a:srgbClr val="000000"/>
                </a:solidFill>
                <a:latin typeface="Arial"/>
                <a:ea typeface="Arial"/>
                <a:cs typeface="Arial"/>
                <a:sym typeface="Arial"/>
              </a:rPr>
              <a:t> </a:t>
            </a:r>
            <a:endParaRPr sz="950" dirty="0">
              <a:solidFill>
                <a:srgbClr val="000000"/>
              </a:solidFill>
              <a:latin typeface="Arial"/>
              <a:ea typeface="Arial"/>
              <a:cs typeface="Arial"/>
              <a:sym typeface="Arial"/>
            </a:endParaRPr>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Parents are to be responsible for their own children at the club and to supervise them appropriately.</a:t>
            </a:r>
            <a:endParaRPr dirty="0"/>
          </a:p>
          <a:p>
            <a:pPr marL="0" marR="0" lvl="0" indent="0" algn="l" rtl="0">
              <a:spcBef>
                <a:spcPts val="0"/>
              </a:spcBef>
              <a:spcAft>
                <a:spcPts val="0"/>
              </a:spcAft>
              <a:buNone/>
            </a:pPr>
            <a:r>
              <a:rPr lang="en-GB" sz="95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On the water, members are expected to act with foresight and </a:t>
            </a:r>
            <a:endParaRPr dirty="0"/>
          </a:p>
          <a:p>
            <a:pPr marL="0" marR="0" lvl="0" indent="0" algn="l" rtl="0">
              <a:spcBef>
                <a:spcPts val="0"/>
              </a:spcBef>
              <a:spcAft>
                <a:spcPts val="0"/>
              </a:spcAft>
              <a:buNone/>
            </a:pPr>
            <a:r>
              <a:rPr lang="en-GB" sz="950" dirty="0">
                <a:solidFill>
                  <a:srgbClr val="000000"/>
                </a:solidFill>
                <a:latin typeface="Arial"/>
                <a:ea typeface="Arial"/>
                <a:cs typeface="Arial"/>
                <a:sym typeface="Arial"/>
              </a:rPr>
              <a:t>       sensitivity when encountering young sailors undergoing training. </a:t>
            </a:r>
            <a:endParaRPr dirty="0"/>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Trainers must be continually aware of the importance of trying to keep them out of the way of boats which are racing.</a:t>
            </a:r>
            <a:endParaRPr dirty="0"/>
          </a:p>
          <a:p>
            <a:pPr marL="0" marR="0" lvl="0" indent="0" algn="l" rtl="0">
              <a:spcBef>
                <a:spcPts val="0"/>
              </a:spcBef>
              <a:spcAft>
                <a:spcPts val="0"/>
              </a:spcAft>
              <a:buNone/>
            </a:pPr>
            <a:r>
              <a:rPr lang="en-GB" sz="950" dirty="0">
                <a:solidFill>
                  <a:srgbClr val="000000"/>
                </a:solidFill>
                <a:latin typeface="Arial"/>
                <a:ea typeface="Arial"/>
                <a:cs typeface="Arial"/>
                <a:sym typeface="Arial"/>
              </a:rPr>
              <a:t> </a:t>
            </a:r>
            <a:endParaRPr dirty="0"/>
          </a:p>
          <a:p>
            <a:pPr marL="228600" marR="0" lvl="0" indent="-228600" algn="l" rtl="0">
              <a:spcBef>
                <a:spcPts val="0"/>
              </a:spcBef>
              <a:spcAft>
                <a:spcPts val="0"/>
              </a:spcAft>
              <a:buClr>
                <a:srgbClr val="000000"/>
              </a:buClr>
              <a:buSzPts val="950"/>
              <a:buFont typeface="Arial"/>
              <a:buChar char="•"/>
            </a:pPr>
            <a:r>
              <a:rPr lang="en-GB" sz="950" dirty="0">
                <a:solidFill>
                  <a:srgbClr val="000000"/>
                </a:solidFill>
                <a:latin typeface="Arial"/>
                <a:ea typeface="Arial"/>
                <a:cs typeface="Arial"/>
                <a:sym typeface="Arial"/>
              </a:rPr>
              <a:t>When children are attending on their own, members are to respect the area designated for their use in the changing rooms.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a:p>
            <a:pPr marL="0" marR="0" lvl="0" indent="0" algn="l" rtl="0">
              <a:spcBef>
                <a:spcPts val="0"/>
              </a:spcBef>
              <a:spcAft>
                <a:spcPts val="0"/>
              </a:spcAft>
              <a:buNone/>
            </a:pPr>
            <a:r>
              <a:rPr lang="en-GB" sz="900" dirty="0">
                <a:solidFill>
                  <a:srgbClr val="000000"/>
                </a:solidFill>
                <a:latin typeface="Arial"/>
                <a:ea typeface="Arial"/>
                <a:cs typeface="Arial"/>
                <a:sym typeface="Arial"/>
              </a:rPr>
              <a:t> </a:t>
            </a:r>
            <a:endParaRPr dirty="0"/>
          </a:p>
        </p:txBody>
      </p:sp>
      <p:sp>
        <p:nvSpPr>
          <p:cNvPr id="497" name="Google Shape;497;p66"/>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7"/>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48</a:t>
            </a:fld>
            <a:endParaRPr>
              <a:latin typeface="Arial"/>
              <a:ea typeface="Arial"/>
              <a:cs typeface="Arial"/>
              <a:sym typeface="Arial"/>
            </a:endParaRPr>
          </a:p>
        </p:txBody>
      </p:sp>
      <p:sp>
        <p:nvSpPr>
          <p:cNvPr id="504" name="Google Shape;504;p67"/>
          <p:cNvSpPr txBox="1"/>
          <p:nvPr/>
        </p:nvSpPr>
        <p:spPr>
          <a:xfrm>
            <a:off x="575593" y="467469"/>
            <a:ext cx="4104456" cy="6530850"/>
          </a:xfrm>
          <a:prstGeom prst="rect">
            <a:avLst/>
          </a:prstGeom>
          <a:noFill/>
          <a:ln>
            <a:noFill/>
          </a:ln>
        </p:spPr>
        <p:txBody>
          <a:bodyPr spcFirstLastPara="1" wrap="square" lIns="36575" tIns="36575" rIns="36575" bIns="36575" anchor="t" anchorCtr="0">
            <a:noAutofit/>
          </a:bodyPr>
          <a:lstStyle/>
          <a:p>
            <a:pPr marL="0" marR="0" lvl="0" indent="0" algn="just" rtl="0">
              <a:spcBef>
                <a:spcPts val="0"/>
              </a:spcBef>
              <a:spcAft>
                <a:spcPts val="0"/>
              </a:spcAft>
              <a:buNone/>
            </a:pPr>
            <a:r>
              <a:rPr lang="en-GB" sz="950">
                <a:solidFill>
                  <a:srgbClr val="000000"/>
                </a:solidFill>
                <a:latin typeface="Arial"/>
                <a:ea typeface="Arial"/>
                <a:cs typeface="Arial"/>
                <a:sym typeface="Arial"/>
              </a:rPr>
              <a:t>Members are expected to avoid putting themselves in potentially risky situations, for example, by waiting for children to finish using shower and toilet facilities. Trainers are responsible under the policy for designating appropriate adults to supervise children in these facilities.</a:t>
            </a:r>
            <a:endParaRPr/>
          </a:p>
          <a:p>
            <a:pPr marL="0" marR="0" lvl="0" indent="0" algn="just" rtl="0">
              <a:spcBef>
                <a:spcPts val="0"/>
              </a:spcBef>
              <a:spcAft>
                <a:spcPts val="0"/>
              </a:spcAft>
              <a:buNone/>
            </a:pPr>
            <a:r>
              <a:rPr lang="en-GB" sz="950">
                <a:solidFill>
                  <a:srgbClr val="000000"/>
                </a:solidFill>
                <a:latin typeface="Arial"/>
                <a:ea typeface="Arial"/>
                <a:cs typeface="Arial"/>
                <a:sym typeface="Arial"/>
              </a:rPr>
              <a:t> </a:t>
            </a:r>
            <a:endParaRPr/>
          </a:p>
          <a:p>
            <a:pPr marL="228600" marR="0" lvl="0" indent="-228600" algn="l" rtl="0">
              <a:spcBef>
                <a:spcPts val="0"/>
              </a:spcBef>
              <a:spcAft>
                <a:spcPts val="0"/>
              </a:spcAft>
              <a:buClr>
                <a:srgbClr val="000000"/>
              </a:buClr>
              <a:buSzPts val="950"/>
              <a:buFont typeface="Arial"/>
              <a:buChar char="•"/>
            </a:pPr>
            <a:r>
              <a:rPr lang="en-GB" sz="950">
                <a:solidFill>
                  <a:srgbClr val="000000"/>
                </a:solidFill>
                <a:latin typeface="Arial"/>
                <a:ea typeface="Arial"/>
                <a:cs typeface="Arial"/>
                <a:sym typeface="Arial"/>
              </a:rPr>
              <a:t>Any allegations and concerns about abuse of children should be </a:t>
            </a:r>
            <a:endParaRPr/>
          </a:p>
          <a:p>
            <a:pPr marL="218656" marR="0" lvl="0" indent="-218656" algn="l" rtl="0">
              <a:spcBef>
                <a:spcPts val="0"/>
              </a:spcBef>
              <a:spcAft>
                <a:spcPts val="0"/>
              </a:spcAft>
              <a:buNone/>
            </a:pPr>
            <a:r>
              <a:rPr lang="en-GB" sz="950">
                <a:solidFill>
                  <a:srgbClr val="000000"/>
                </a:solidFill>
                <a:latin typeface="Arial"/>
                <a:ea typeface="Arial"/>
                <a:cs typeface="Arial"/>
                <a:sym typeface="Arial"/>
              </a:rPr>
              <a:t>       reported to the club’s Children and Young Person’s Officer as soon as possible.</a:t>
            </a:r>
            <a:endParaRPr/>
          </a:p>
          <a:p>
            <a:pPr marL="0" marR="0" lvl="0" indent="0" algn="just" rtl="0">
              <a:spcBef>
                <a:spcPts val="0"/>
              </a:spcBef>
              <a:spcAft>
                <a:spcPts val="0"/>
              </a:spcAft>
              <a:buNone/>
            </a:pPr>
            <a:r>
              <a:rPr lang="en-GB" sz="950">
                <a:solidFill>
                  <a:srgbClr val="000000"/>
                </a:solidFill>
                <a:latin typeface="Arial"/>
                <a:ea typeface="Arial"/>
                <a:cs typeface="Arial"/>
                <a:sym typeface="Arial"/>
              </a:rPr>
              <a:t> </a:t>
            </a:r>
            <a:endParaRPr/>
          </a:p>
          <a:p>
            <a:pPr marL="0" marR="0" lvl="0" indent="0" algn="just" rtl="0">
              <a:spcBef>
                <a:spcPts val="0"/>
              </a:spcBef>
              <a:spcAft>
                <a:spcPts val="0"/>
              </a:spcAft>
              <a:buNone/>
            </a:pPr>
            <a:r>
              <a:rPr lang="en-GB" sz="950" b="1">
                <a:solidFill>
                  <a:srgbClr val="000000"/>
                </a:solidFill>
                <a:latin typeface="Arial"/>
                <a:ea typeface="Arial"/>
                <a:cs typeface="Arial"/>
                <a:sym typeface="Arial"/>
              </a:rPr>
              <a:t>3.    The Club’s Responsibilities</a:t>
            </a:r>
            <a:endParaRPr sz="950">
              <a:solidFill>
                <a:srgbClr val="000000"/>
              </a:solidFill>
              <a:latin typeface="Arial"/>
              <a:ea typeface="Arial"/>
              <a:cs typeface="Arial"/>
              <a:sym typeface="Arial"/>
            </a:endParaRPr>
          </a:p>
          <a:p>
            <a:pPr marL="0" marR="0" lvl="0" indent="0" algn="just" rtl="0">
              <a:spcBef>
                <a:spcPts val="0"/>
              </a:spcBef>
              <a:spcAft>
                <a:spcPts val="0"/>
              </a:spcAft>
              <a:buNone/>
            </a:pPr>
            <a:r>
              <a:rPr lang="en-GB" sz="950" b="1">
                <a:solidFill>
                  <a:srgbClr val="000000"/>
                </a:solidFill>
                <a:latin typeface="Arial"/>
                <a:ea typeface="Arial"/>
                <a:cs typeface="Arial"/>
                <a:sym typeface="Arial"/>
              </a:rPr>
              <a:t> </a:t>
            </a:r>
            <a:endParaRPr sz="950">
              <a:solidFill>
                <a:srgbClr val="000000"/>
              </a:solidFill>
              <a:latin typeface="Arial"/>
              <a:ea typeface="Arial"/>
              <a:cs typeface="Arial"/>
              <a:sym typeface="Arial"/>
            </a:endParaRPr>
          </a:p>
          <a:p>
            <a:pPr marL="228600" marR="0" lvl="0" indent="-228600" algn="l" rtl="0">
              <a:spcBef>
                <a:spcPts val="0"/>
              </a:spcBef>
              <a:spcAft>
                <a:spcPts val="0"/>
              </a:spcAft>
              <a:buClr>
                <a:srgbClr val="000000"/>
              </a:buClr>
              <a:buSzPts val="950"/>
              <a:buFont typeface="Arial"/>
              <a:buChar char="•"/>
            </a:pPr>
            <a:r>
              <a:rPr lang="en-GB" sz="950">
                <a:solidFill>
                  <a:srgbClr val="000000"/>
                </a:solidFill>
                <a:latin typeface="Arial"/>
                <a:ea typeface="Arial"/>
                <a:cs typeface="Arial"/>
                <a:sym typeface="Arial"/>
              </a:rPr>
              <a:t>We undertake to scrutinise the credentials of all club sailing </a:t>
            </a:r>
            <a:br>
              <a:rPr lang="en-GB" sz="950">
                <a:solidFill>
                  <a:srgbClr val="000000"/>
                </a:solidFill>
                <a:latin typeface="Arial"/>
                <a:ea typeface="Arial"/>
                <a:cs typeface="Arial"/>
                <a:sym typeface="Arial"/>
              </a:rPr>
            </a:br>
            <a:r>
              <a:rPr lang="en-GB" sz="950">
                <a:solidFill>
                  <a:srgbClr val="000000"/>
                </a:solidFill>
                <a:latin typeface="Arial"/>
                <a:ea typeface="Arial"/>
                <a:cs typeface="Arial"/>
                <a:sym typeface="Arial"/>
              </a:rPr>
              <a:t>coaches.</a:t>
            </a:r>
            <a:endParaRPr/>
          </a:p>
          <a:p>
            <a:pPr marL="0" marR="0" lvl="0" indent="0" algn="l" rtl="0">
              <a:spcBef>
                <a:spcPts val="0"/>
              </a:spcBef>
              <a:spcAft>
                <a:spcPts val="0"/>
              </a:spcAft>
              <a:buNone/>
            </a:pPr>
            <a:r>
              <a:rPr lang="en-GB" sz="950">
                <a:solidFill>
                  <a:srgbClr val="000000"/>
                </a:solidFill>
                <a:latin typeface="Arial"/>
                <a:ea typeface="Arial"/>
                <a:cs typeface="Arial"/>
                <a:sym typeface="Arial"/>
              </a:rPr>
              <a:t> </a:t>
            </a:r>
            <a:endParaRPr/>
          </a:p>
          <a:p>
            <a:pPr marL="228600" marR="0" lvl="0" indent="-228600" algn="l" rtl="0">
              <a:spcBef>
                <a:spcPts val="0"/>
              </a:spcBef>
              <a:spcAft>
                <a:spcPts val="0"/>
              </a:spcAft>
              <a:buClr>
                <a:srgbClr val="000000"/>
              </a:buClr>
              <a:buSzPts val="950"/>
              <a:buFont typeface="Arial"/>
              <a:buChar char="•"/>
            </a:pPr>
            <a:r>
              <a:rPr lang="en-GB" sz="950">
                <a:solidFill>
                  <a:srgbClr val="000000"/>
                </a:solidFill>
                <a:latin typeface="Arial"/>
                <a:ea typeface="Arial"/>
                <a:cs typeface="Arial"/>
                <a:sym typeface="Arial"/>
              </a:rPr>
              <a:t>We have appointed a Children and Young Person’s Officer to </a:t>
            </a:r>
            <a:endParaRPr/>
          </a:p>
          <a:p>
            <a:pPr marL="218656" marR="0" lvl="0" indent="-218656" algn="l" rtl="0">
              <a:spcBef>
                <a:spcPts val="0"/>
              </a:spcBef>
              <a:spcAft>
                <a:spcPts val="0"/>
              </a:spcAft>
              <a:buNone/>
            </a:pPr>
            <a:r>
              <a:rPr lang="en-GB" sz="950">
                <a:solidFill>
                  <a:srgbClr val="000000"/>
                </a:solidFill>
                <a:latin typeface="Arial"/>
                <a:ea typeface="Arial"/>
                <a:cs typeface="Arial"/>
                <a:sym typeface="Arial"/>
              </a:rPr>
              <a:t>       promote their welfare and use the RYA Guidelines to investigate any</a:t>
            </a:r>
            <a:endParaRPr/>
          </a:p>
          <a:p>
            <a:pPr marL="0" marR="0" lvl="0" indent="0" algn="l" rtl="0">
              <a:spcBef>
                <a:spcPts val="0"/>
              </a:spcBef>
              <a:spcAft>
                <a:spcPts val="0"/>
              </a:spcAft>
              <a:buNone/>
            </a:pPr>
            <a:r>
              <a:rPr lang="en-GB" sz="950">
                <a:solidFill>
                  <a:srgbClr val="000000"/>
                </a:solidFill>
                <a:latin typeface="Arial"/>
                <a:ea typeface="Arial"/>
                <a:cs typeface="Arial"/>
                <a:sym typeface="Arial"/>
              </a:rPr>
              <a:t>       allegation of abuse.</a:t>
            </a:r>
            <a:endParaRPr/>
          </a:p>
          <a:p>
            <a:pPr marL="0" marR="0" lvl="0" indent="0" algn="l" rtl="0">
              <a:spcBef>
                <a:spcPts val="0"/>
              </a:spcBef>
              <a:spcAft>
                <a:spcPts val="0"/>
              </a:spcAft>
              <a:buNone/>
            </a:pPr>
            <a:r>
              <a:rPr lang="en-GB" sz="950">
                <a:solidFill>
                  <a:srgbClr val="000000"/>
                </a:solidFill>
                <a:latin typeface="Arial"/>
                <a:ea typeface="Arial"/>
                <a:cs typeface="Arial"/>
                <a:sym typeface="Arial"/>
              </a:rPr>
              <a:t> </a:t>
            </a:r>
            <a:endParaRPr/>
          </a:p>
          <a:p>
            <a:pPr marL="228600" marR="0" lvl="0" indent="-228600" algn="l" rtl="0">
              <a:spcBef>
                <a:spcPts val="0"/>
              </a:spcBef>
              <a:spcAft>
                <a:spcPts val="0"/>
              </a:spcAft>
              <a:buClr>
                <a:srgbClr val="000000"/>
              </a:buClr>
              <a:buSzPts val="950"/>
              <a:buFont typeface="Arial"/>
              <a:buChar char="•"/>
            </a:pPr>
            <a:r>
              <a:rPr lang="en-GB" sz="950">
                <a:solidFill>
                  <a:srgbClr val="000000"/>
                </a:solidFill>
                <a:latin typeface="Arial"/>
                <a:ea typeface="Arial"/>
                <a:cs typeface="Arial"/>
                <a:sym typeface="Arial"/>
              </a:rPr>
              <a:t>This officer and the club committee will seek to keep up-to-date with developments in good practice in child protection matters.</a:t>
            </a:r>
            <a:endParaRPr/>
          </a:p>
          <a:p>
            <a:pPr marL="0" marR="0" lvl="0" indent="0" algn="l" rtl="0">
              <a:spcBef>
                <a:spcPts val="0"/>
              </a:spcBef>
              <a:spcAft>
                <a:spcPts val="0"/>
              </a:spcAft>
              <a:buNone/>
            </a:pPr>
            <a:r>
              <a:rPr lang="en-GB" sz="950">
                <a:solidFill>
                  <a:srgbClr val="000000"/>
                </a:solidFill>
                <a:latin typeface="Arial"/>
                <a:ea typeface="Arial"/>
                <a:cs typeface="Arial"/>
                <a:sym typeface="Arial"/>
              </a:rPr>
              <a:t> </a:t>
            </a:r>
            <a:endParaRPr/>
          </a:p>
          <a:p>
            <a:pPr marL="228600" marR="0" lvl="0" indent="-228600" algn="l" rtl="0">
              <a:spcBef>
                <a:spcPts val="0"/>
              </a:spcBef>
              <a:spcAft>
                <a:spcPts val="0"/>
              </a:spcAft>
              <a:buClr>
                <a:srgbClr val="000000"/>
              </a:buClr>
              <a:buSzPts val="950"/>
              <a:buFont typeface="Arial"/>
              <a:buChar char="•"/>
            </a:pPr>
            <a:r>
              <a:rPr lang="en-GB" sz="950">
                <a:solidFill>
                  <a:srgbClr val="000000"/>
                </a:solidFill>
                <a:latin typeface="Arial"/>
                <a:ea typeface="Arial"/>
                <a:cs typeface="Arial"/>
                <a:sym typeface="Arial"/>
              </a:rPr>
              <a:t>We will ask all parents of children training with the club to sign a </a:t>
            </a:r>
            <a:endParaRPr/>
          </a:p>
          <a:p>
            <a:pPr marL="0" marR="0" lvl="0" indent="0" algn="l" rtl="0">
              <a:spcBef>
                <a:spcPts val="0"/>
              </a:spcBef>
              <a:spcAft>
                <a:spcPts val="0"/>
              </a:spcAft>
              <a:buNone/>
            </a:pPr>
            <a:r>
              <a:rPr lang="en-GB" sz="950">
                <a:solidFill>
                  <a:srgbClr val="000000"/>
                </a:solidFill>
                <a:latin typeface="Arial"/>
                <a:ea typeface="Arial"/>
                <a:cs typeface="Arial"/>
                <a:sym typeface="Arial"/>
              </a:rPr>
              <a:t>        consent for emergency medical treatment and if photographing </a:t>
            </a:r>
            <a:endParaRPr/>
          </a:p>
          <a:p>
            <a:pPr marL="0" marR="0" lvl="0" indent="0" algn="l" rtl="0">
              <a:spcBef>
                <a:spcPts val="0"/>
              </a:spcBef>
              <a:spcAft>
                <a:spcPts val="0"/>
              </a:spcAft>
              <a:buNone/>
            </a:pPr>
            <a:r>
              <a:rPr lang="en-GB" sz="950">
                <a:solidFill>
                  <a:srgbClr val="000000"/>
                </a:solidFill>
                <a:latin typeface="Arial"/>
                <a:ea typeface="Arial"/>
                <a:cs typeface="Arial"/>
                <a:sym typeface="Arial"/>
              </a:rPr>
              <a:t>        them sailing.</a:t>
            </a:r>
            <a:endParaRPr/>
          </a:p>
          <a:p>
            <a:pPr marL="0" marR="0" lvl="0" indent="0" algn="just" rtl="0">
              <a:spcBef>
                <a:spcPts val="0"/>
              </a:spcBef>
              <a:spcAft>
                <a:spcPts val="0"/>
              </a:spcAft>
              <a:buNone/>
            </a:pPr>
            <a:r>
              <a:rPr lang="en-GB" sz="950">
                <a:solidFill>
                  <a:srgbClr val="000000"/>
                </a:solidFill>
                <a:latin typeface="Arial"/>
                <a:ea typeface="Arial"/>
                <a:cs typeface="Arial"/>
                <a:sym typeface="Arial"/>
              </a:rPr>
              <a:t> </a:t>
            </a:r>
            <a:endParaRPr/>
          </a:p>
          <a:p>
            <a:pPr marL="0" marR="0" lvl="0" indent="0" algn="just" rtl="0">
              <a:spcBef>
                <a:spcPts val="0"/>
              </a:spcBef>
              <a:spcAft>
                <a:spcPts val="0"/>
              </a:spcAft>
              <a:buNone/>
            </a:pPr>
            <a:endParaRPr sz="950">
              <a:solidFill>
                <a:srgbClr val="000000"/>
              </a:solidFill>
              <a:latin typeface="Arial"/>
              <a:ea typeface="Arial"/>
              <a:cs typeface="Arial"/>
              <a:sym typeface="Arial"/>
            </a:endParaRPr>
          </a:p>
          <a:p>
            <a:pPr marL="0" marR="0" lvl="0" indent="0" algn="just" rtl="0">
              <a:spcBef>
                <a:spcPts val="0"/>
              </a:spcBef>
              <a:spcAft>
                <a:spcPts val="0"/>
              </a:spcAft>
              <a:buNone/>
            </a:pPr>
            <a:r>
              <a:rPr lang="en-GB" sz="950">
                <a:solidFill>
                  <a:srgbClr val="000000"/>
                </a:solidFill>
                <a:latin typeface="Arial"/>
                <a:ea typeface="Arial"/>
                <a:cs typeface="Arial"/>
                <a:sym typeface="Arial"/>
              </a:rPr>
              <a:t>The Children and Young Person’s Officer is Jacqueline Crawshaw </a:t>
            </a:r>
            <a:endParaRPr/>
          </a:p>
          <a:p>
            <a:pPr marL="0" marR="0" lvl="0" indent="0" algn="just" rtl="0">
              <a:spcBef>
                <a:spcPts val="0"/>
              </a:spcBef>
              <a:spcAft>
                <a:spcPts val="0"/>
              </a:spcAft>
              <a:buNone/>
            </a:pPr>
            <a:r>
              <a:rPr lang="en-GB" sz="950">
                <a:solidFill>
                  <a:srgbClr val="000000"/>
                </a:solidFill>
                <a:latin typeface="Arial"/>
                <a:ea typeface="Arial"/>
                <a:cs typeface="Arial"/>
                <a:sym typeface="Arial"/>
              </a:rPr>
              <a:t>07748 580582 / jac_rowe@hotmail.com</a:t>
            </a:r>
            <a:endParaRPr/>
          </a:p>
          <a:p>
            <a:pPr marL="0" marR="0" lvl="0" indent="0" algn="l" rtl="0">
              <a:spcBef>
                <a:spcPts val="0"/>
              </a:spcBef>
              <a:spcAft>
                <a:spcPts val="0"/>
              </a:spcAft>
              <a:buNone/>
            </a:pPr>
            <a:r>
              <a:rPr lang="en-GB" sz="900">
                <a:solidFill>
                  <a:srgbClr val="000000"/>
                </a:solidFill>
                <a:latin typeface="Arial"/>
                <a:ea typeface="Arial"/>
                <a:cs typeface="Arial"/>
                <a:sym typeface="Arial"/>
              </a:rPr>
              <a:t> </a:t>
            </a:r>
            <a:endParaRPr/>
          </a:p>
        </p:txBody>
      </p:sp>
      <p:sp>
        <p:nvSpPr>
          <p:cNvPr id="505" name="Google Shape;505;p67"/>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68"/>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49</a:t>
            </a:fld>
            <a:endParaRPr>
              <a:latin typeface="Arial"/>
              <a:ea typeface="Arial"/>
              <a:cs typeface="Arial"/>
              <a:sym typeface="Arial"/>
            </a:endParaRPr>
          </a:p>
        </p:txBody>
      </p:sp>
      <p:sp>
        <p:nvSpPr>
          <p:cNvPr id="512" name="Google Shape;512;p68"/>
          <p:cNvSpPr txBox="1"/>
          <p:nvPr/>
        </p:nvSpPr>
        <p:spPr>
          <a:xfrm>
            <a:off x="367910" y="514412"/>
            <a:ext cx="4591830" cy="6530850"/>
          </a:xfrm>
          <a:prstGeom prst="rect">
            <a:avLst/>
          </a:prstGeom>
          <a:noFill/>
          <a:ln>
            <a:noFill/>
          </a:ln>
        </p:spPr>
        <p:txBody>
          <a:bodyPr spcFirstLastPara="1" wrap="square" lIns="36575" tIns="36575" rIns="36575" bIns="36575" anchor="t" anchorCtr="0">
            <a:noAutofit/>
          </a:bodyPr>
          <a:lstStyle/>
          <a:p>
            <a:pPr marL="0" marR="0" lvl="0" indent="0" algn="ctr" rtl="0">
              <a:spcBef>
                <a:spcPts val="0"/>
              </a:spcBef>
              <a:spcAft>
                <a:spcPts val="0"/>
              </a:spcAft>
              <a:buNone/>
            </a:pPr>
            <a:r>
              <a:rPr lang="en-GB" sz="1600" b="1" dirty="0">
                <a:solidFill>
                  <a:srgbClr val="000000"/>
                </a:solidFill>
                <a:latin typeface="Arial"/>
                <a:ea typeface="Arial"/>
                <a:cs typeface="Arial"/>
                <a:sym typeface="Arial"/>
              </a:rPr>
              <a:t>Key Dates For Your Diary 202</a:t>
            </a:r>
            <a:r>
              <a:rPr lang="en-GB" sz="1600" b="1" dirty="0"/>
              <a:t>5</a:t>
            </a:r>
            <a:endParaRPr sz="1600" dirty="0">
              <a:solidFill>
                <a:srgbClr val="000000"/>
              </a:solidFill>
              <a:latin typeface="Arial"/>
              <a:ea typeface="Arial"/>
              <a:cs typeface="Arial"/>
              <a:sym typeface="Arial"/>
            </a:endParaRPr>
          </a:p>
          <a:p>
            <a:pPr marL="0" marR="0" lvl="0" indent="0" algn="l" rtl="0">
              <a:spcBef>
                <a:spcPts val="0"/>
              </a:spcBef>
              <a:spcAft>
                <a:spcPts val="0"/>
              </a:spcAft>
              <a:buNone/>
            </a:pPr>
            <a:r>
              <a:rPr lang="en-GB" sz="1000" dirty="0">
                <a:solidFill>
                  <a:srgbClr val="000000"/>
                </a:solidFill>
                <a:latin typeface="Arial"/>
                <a:ea typeface="Arial"/>
                <a:cs typeface="Arial"/>
                <a:sym typeface="Arial"/>
              </a:rPr>
              <a:t> </a:t>
            </a:r>
            <a:endParaRPr dirty="0"/>
          </a:p>
          <a:p>
            <a:pPr marL="0" marR="0" lvl="0" indent="0" algn="ctr" rtl="0">
              <a:spcBef>
                <a:spcPts val="0"/>
              </a:spcBef>
              <a:spcAft>
                <a:spcPts val="0"/>
              </a:spcAft>
              <a:buNone/>
            </a:pPr>
            <a:r>
              <a:rPr lang="en-GB" sz="1000" i="1" dirty="0">
                <a:solidFill>
                  <a:srgbClr val="000000"/>
                </a:solidFill>
                <a:latin typeface="Arial"/>
                <a:ea typeface="Arial"/>
                <a:cs typeface="Arial"/>
                <a:sym typeface="Arial"/>
              </a:rPr>
              <a:t>The following dates are intended but may change</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solidFill>
                  <a:srgbClr val="000000"/>
                </a:solidFill>
                <a:latin typeface="Arial"/>
                <a:ea typeface="Arial"/>
                <a:cs typeface="Arial"/>
                <a:sym typeface="Arial"/>
              </a:rPr>
              <a:t> </a:t>
            </a:r>
            <a:endParaRPr dirty="0"/>
          </a:p>
          <a:p>
            <a:pPr marL="0" marR="0" lvl="0" indent="0" algn="ctr" rtl="0">
              <a:spcBef>
                <a:spcPts val="0"/>
              </a:spcBef>
              <a:spcAft>
                <a:spcPts val="0"/>
              </a:spcAft>
              <a:buNone/>
            </a:pPr>
            <a:r>
              <a:rPr lang="en-GB" sz="1000" b="1" dirty="0"/>
              <a:t>2n</a:t>
            </a:r>
            <a:r>
              <a:rPr lang="en-GB" sz="1000" b="1" dirty="0">
                <a:solidFill>
                  <a:srgbClr val="000000"/>
                </a:solidFill>
                <a:latin typeface="Arial"/>
                <a:ea typeface="Arial"/>
                <a:cs typeface="Arial"/>
                <a:sym typeface="Arial"/>
              </a:rPr>
              <a:t>d March  -  New season working party</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solidFill>
                  <a:srgbClr val="000000"/>
                </a:solidFill>
                <a:latin typeface="Arial"/>
                <a:ea typeface="Arial"/>
                <a:cs typeface="Arial"/>
                <a:sym typeface="Arial"/>
              </a:rPr>
              <a:t>A family working day to prepare for the new sailing season</a:t>
            </a:r>
            <a:endParaRPr dirty="0"/>
          </a:p>
          <a:p>
            <a:pPr marL="0" marR="0" lvl="0" indent="0" algn="ctr" rtl="0">
              <a:spcBef>
                <a:spcPts val="0"/>
              </a:spcBef>
              <a:spcAft>
                <a:spcPts val="0"/>
              </a:spcAft>
              <a:buNone/>
            </a:pPr>
            <a:r>
              <a:rPr lang="en-GB" sz="1000" dirty="0">
                <a:solidFill>
                  <a:srgbClr val="FF0000"/>
                </a:solidFill>
                <a:latin typeface="Arial"/>
                <a:ea typeface="Arial"/>
                <a:cs typeface="Arial"/>
                <a:sym typeface="Arial"/>
              </a:rPr>
              <a:t> </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b="1" dirty="0"/>
              <a:t>09</a:t>
            </a:r>
            <a:r>
              <a:rPr lang="en-GB" sz="1000" b="1" dirty="0">
                <a:solidFill>
                  <a:srgbClr val="000000"/>
                </a:solidFill>
                <a:latin typeface="Arial"/>
                <a:ea typeface="Arial"/>
                <a:cs typeface="Arial"/>
                <a:sym typeface="Arial"/>
              </a:rPr>
              <a:t>th March  -  Start of the new season Sunday racing</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solidFill>
                  <a:srgbClr val="000000"/>
                </a:solidFill>
                <a:latin typeface="Arial"/>
                <a:ea typeface="Arial"/>
                <a:cs typeface="Arial"/>
                <a:sym typeface="Arial"/>
              </a:rPr>
              <a:t>The Warm-up Series and start-up party</a:t>
            </a:r>
            <a:endParaRPr dirty="0"/>
          </a:p>
          <a:p>
            <a:pPr marL="0" marR="0" lvl="0" indent="0" algn="ctr" rtl="0">
              <a:spcBef>
                <a:spcPts val="0"/>
              </a:spcBef>
              <a:spcAft>
                <a:spcPts val="0"/>
              </a:spcAft>
              <a:buNone/>
            </a:pPr>
            <a:r>
              <a:rPr lang="en-GB" sz="1000" dirty="0">
                <a:solidFill>
                  <a:srgbClr val="FF0000"/>
                </a:solidFill>
                <a:latin typeface="Arial"/>
                <a:ea typeface="Arial"/>
                <a:cs typeface="Arial"/>
                <a:sym typeface="Arial"/>
              </a:rPr>
              <a:t> </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b="1" dirty="0"/>
              <a:t>2n</a:t>
            </a:r>
            <a:r>
              <a:rPr lang="en-GB" sz="1000" b="1" dirty="0">
                <a:solidFill>
                  <a:srgbClr val="000000"/>
                </a:solidFill>
                <a:latin typeface="Arial"/>
                <a:ea typeface="Arial"/>
                <a:cs typeface="Arial"/>
                <a:sym typeface="Arial"/>
              </a:rPr>
              <a:t>d April  -  Start of Wednesday racing</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solidFill>
                  <a:srgbClr val="000000"/>
                </a:solidFill>
                <a:latin typeface="Arial"/>
                <a:ea typeface="Arial"/>
                <a:cs typeface="Arial"/>
                <a:sym typeface="Arial"/>
              </a:rPr>
              <a:t>Competitive mid-week sailing through to end of September</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endParaRPr sz="1000" dirty="0"/>
          </a:p>
          <a:p>
            <a:pPr marL="0" marR="0" lvl="0" indent="0" algn="ctr" rtl="0">
              <a:spcBef>
                <a:spcPts val="0"/>
              </a:spcBef>
              <a:spcAft>
                <a:spcPts val="0"/>
              </a:spcAft>
              <a:buNone/>
            </a:pPr>
            <a:r>
              <a:rPr lang="en-GB" sz="1000" b="1" dirty="0"/>
              <a:t>12th April Saturday club start</a:t>
            </a:r>
            <a:endParaRPr sz="1000" b="1" dirty="0"/>
          </a:p>
          <a:p>
            <a:pPr marL="0" marR="0" lvl="0" indent="0" algn="ctr" rtl="0">
              <a:spcBef>
                <a:spcPts val="0"/>
              </a:spcBef>
              <a:spcAft>
                <a:spcPts val="0"/>
              </a:spcAft>
              <a:buNone/>
            </a:pPr>
            <a:r>
              <a:rPr lang="en-GB" sz="1000" dirty="0"/>
              <a:t>Training sessions</a:t>
            </a:r>
            <a:endParaRPr sz="1000" dirty="0"/>
          </a:p>
          <a:p>
            <a:pPr marL="0" marR="0" lvl="0" indent="0" algn="ctr" rtl="0">
              <a:spcBef>
                <a:spcPts val="0"/>
              </a:spcBef>
              <a:spcAft>
                <a:spcPts val="0"/>
              </a:spcAft>
              <a:buNone/>
            </a:pPr>
            <a:r>
              <a:rPr lang="en-GB" sz="1000" dirty="0">
                <a:solidFill>
                  <a:srgbClr val="FF0000"/>
                </a:solidFill>
                <a:latin typeface="Arial"/>
                <a:ea typeface="Arial"/>
                <a:cs typeface="Arial"/>
                <a:sym typeface="Arial"/>
              </a:rPr>
              <a:t> </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b="1" dirty="0">
                <a:solidFill>
                  <a:srgbClr val="000000"/>
                </a:solidFill>
                <a:latin typeface="Arial"/>
                <a:ea typeface="Arial"/>
                <a:cs typeface="Arial"/>
                <a:sym typeface="Arial"/>
              </a:rPr>
              <a:t>13th April  -  </a:t>
            </a:r>
            <a:r>
              <a:rPr lang="en-GB" sz="1000" b="1" dirty="0"/>
              <a:t>Enterprise Open</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t>Fast, close fleet racing</a:t>
            </a:r>
            <a:endParaRPr dirty="0"/>
          </a:p>
          <a:p>
            <a:pPr marL="0" marR="0" lvl="0" indent="0" algn="ctr" rtl="0">
              <a:spcBef>
                <a:spcPts val="0"/>
              </a:spcBef>
              <a:spcAft>
                <a:spcPts val="0"/>
              </a:spcAft>
              <a:buNone/>
            </a:pPr>
            <a:r>
              <a:rPr lang="en-GB" sz="1000" dirty="0">
                <a:solidFill>
                  <a:srgbClr val="FF0000"/>
                </a:solidFill>
                <a:latin typeface="Arial"/>
                <a:ea typeface="Arial"/>
                <a:cs typeface="Arial"/>
                <a:sym typeface="Arial"/>
              </a:rPr>
              <a:t> </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b="1" dirty="0"/>
              <a:t>8</a:t>
            </a:r>
            <a:r>
              <a:rPr lang="en-GB" sz="1000" b="1" dirty="0">
                <a:solidFill>
                  <a:srgbClr val="000000"/>
                </a:solidFill>
                <a:latin typeface="Arial"/>
                <a:ea typeface="Arial"/>
                <a:cs typeface="Arial"/>
                <a:sym typeface="Arial"/>
              </a:rPr>
              <a:t>th June -  SWSC Open Day</a:t>
            </a:r>
            <a:br>
              <a:rPr lang="en-GB" sz="1000" b="1" dirty="0">
                <a:solidFill>
                  <a:srgbClr val="000000"/>
                </a:solidFill>
                <a:latin typeface="Arial"/>
                <a:ea typeface="Arial"/>
                <a:cs typeface="Arial"/>
                <a:sym typeface="Arial"/>
              </a:rPr>
            </a:br>
            <a:r>
              <a:rPr lang="en-GB" sz="1000" dirty="0">
                <a:solidFill>
                  <a:srgbClr val="000000"/>
                </a:solidFill>
                <a:latin typeface="Arial"/>
                <a:ea typeface="Arial"/>
                <a:cs typeface="Arial"/>
                <a:sym typeface="Arial"/>
              </a:rPr>
              <a:t>An opportunity to showcase the activities of the club</a:t>
            </a:r>
            <a:endParaRPr sz="1000" dirty="0">
              <a:solidFill>
                <a:srgbClr val="000000"/>
              </a:solidFill>
              <a:latin typeface="Arial"/>
              <a:ea typeface="Arial"/>
              <a:cs typeface="Arial"/>
              <a:sym typeface="Arial"/>
            </a:endParaRPr>
          </a:p>
          <a:p>
            <a:pPr marL="0" lvl="0" indent="0" algn="ctr" rtl="0">
              <a:spcBef>
                <a:spcPts val="0"/>
              </a:spcBef>
              <a:spcAft>
                <a:spcPts val="0"/>
              </a:spcAft>
              <a:buNone/>
            </a:pPr>
            <a:endParaRPr sz="1000" dirty="0"/>
          </a:p>
          <a:p>
            <a:pPr marL="0" marR="0" lvl="0" indent="0" algn="ctr" rtl="0">
              <a:spcBef>
                <a:spcPts val="0"/>
              </a:spcBef>
              <a:spcAft>
                <a:spcPts val="0"/>
              </a:spcAft>
              <a:buNone/>
            </a:pPr>
            <a:r>
              <a:rPr lang="en-GB" sz="1000" b="1" dirty="0"/>
              <a:t>11th - 14th September - WLYC 24hr</a:t>
            </a:r>
            <a:r>
              <a:rPr lang="en-GB" sz="1000" b="1" dirty="0">
                <a:solidFill>
                  <a:srgbClr val="FF0000"/>
                </a:solidFill>
              </a:rPr>
              <a:t> </a:t>
            </a:r>
            <a:endParaRPr sz="1000" b="1" dirty="0">
              <a:solidFill>
                <a:srgbClr val="FF0000"/>
              </a:solidFill>
            </a:endParaRPr>
          </a:p>
          <a:p>
            <a:pPr marL="0" marR="0" lvl="0" indent="0" algn="ctr" rtl="0">
              <a:spcBef>
                <a:spcPts val="0"/>
              </a:spcBef>
              <a:spcAft>
                <a:spcPts val="0"/>
              </a:spcAft>
              <a:buNone/>
            </a:pPr>
            <a:r>
              <a:rPr lang="en-GB" sz="1000" dirty="0" err="1">
                <a:solidFill>
                  <a:schemeClr val="dk1"/>
                </a:solidFill>
              </a:rPr>
              <a:t>Scammonden’s</a:t>
            </a:r>
            <a:r>
              <a:rPr lang="en-GB" sz="1000" dirty="0">
                <a:solidFill>
                  <a:schemeClr val="dk1"/>
                </a:solidFill>
              </a:rPr>
              <a:t> favourite away day</a:t>
            </a:r>
            <a:endParaRPr sz="1000" dirty="0">
              <a:solidFill>
                <a:schemeClr val="dk1"/>
              </a:solidFill>
            </a:endParaRPr>
          </a:p>
          <a:p>
            <a:pPr marL="0" marR="0" lvl="0" indent="0" algn="ctr" rtl="0">
              <a:spcBef>
                <a:spcPts val="0"/>
              </a:spcBef>
              <a:spcAft>
                <a:spcPts val="0"/>
              </a:spcAft>
              <a:buNone/>
            </a:pPr>
            <a:endParaRPr sz="1000" dirty="0">
              <a:solidFill>
                <a:schemeClr val="dk1"/>
              </a:solidFill>
            </a:endParaRPr>
          </a:p>
          <a:p>
            <a:pPr marL="0" marR="0" lvl="0" indent="0" algn="ctr" rtl="0">
              <a:spcBef>
                <a:spcPts val="0"/>
              </a:spcBef>
              <a:spcAft>
                <a:spcPts val="0"/>
              </a:spcAft>
              <a:buNone/>
            </a:pPr>
            <a:r>
              <a:rPr lang="en-GB" sz="1000" b="1" dirty="0">
                <a:solidFill>
                  <a:srgbClr val="000000"/>
                </a:solidFill>
                <a:latin typeface="Arial"/>
                <a:ea typeface="Arial"/>
                <a:cs typeface="Arial"/>
                <a:sym typeface="Arial"/>
              </a:rPr>
              <a:t>1</a:t>
            </a:r>
            <a:r>
              <a:rPr lang="en-GB" sz="1000" b="1" dirty="0"/>
              <a:t>8</a:t>
            </a:r>
            <a:r>
              <a:rPr lang="en-GB" sz="1000" b="1" dirty="0">
                <a:solidFill>
                  <a:srgbClr val="000000"/>
                </a:solidFill>
                <a:latin typeface="Arial"/>
                <a:ea typeface="Arial"/>
                <a:cs typeface="Arial"/>
                <a:sym typeface="Arial"/>
              </a:rPr>
              <a:t>th October - End of season Pirate Party</a:t>
            </a:r>
            <a:br>
              <a:rPr lang="en-GB" sz="1000" b="1" dirty="0">
                <a:solidFill>
                  <a:srgbClr val="000000"/>
                </a:solidFill>
                <a:latin typeface="Arial"/>
                <a:ea typeface="Arial"/>
                <a:cs typeface="Arial"/>
                <a:sym typeface="Arial"/>
              </a:rPr>
            </a:br>
            <a:r>
              <a:rPr lang="en-GB" sz="1000" dirty="0">
                <a:solidFill>
                  <a:srgbClr val="000000"/>
                </a:solidFill>
                <a:latin typeface="Arial"/>
                <a:ea typeface="Arial"/>
                <a:cs typeface="Arial"/>
                <a:sym typeface="Arial"/>
              </a:rPr>
              <a:t>Final Race Academy</a:t>
            </a:r>
            <a:endParaRPr dirty="0"/>
          </a:p>
          <a:p>
            <a:pPr marL="0" marR="0" lvl="0" indent="0" algn="ctr" rtl="0">
              <a:spcBef>
                <a:spcPts val="0"/>
              </a:spcBef>
              <a:spcAft>
                <a:spcPts val="0"/>
              </a:spcAft>
              <a:buNone/>
            </a:pPr>
            <a:r>
              <a:rPr lang="en-GB" sz="1000" b="1" dirty="0">
                <a:solidFill>
                  <a:srgbClr val="FF0000"/>
                </a:solidFill>
                <a:latin typeface="Arial"/>
                <a:ea typeface="Arial"/>
                <a:cs typeface="Arial"/>
                <a:sym typeface="Arial"/>
              </a:rPr>
              <a:t> </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b="1" dirty="0"/>
              <a:t>15th</a:t>
            </a:r>
            <a:r>
              <a:rPr lang="en-GB" sz="1000" b="1" dirty="0">
                <a:solidFill>
                  <a:srgbClr val="000000"/>
                </a:solidFill>
                <a:latin typeface="Arial"/>
                <a:ea typeface="Arial"/>
                <a:cs typeface="Arial"/>
                <a:sym typeface="Arial"/>
              </a:rPr>
              <a:t> November - Dinner Dance and Annual Prize-giving</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solidFill>
                  <a:srgbClr val="000000"/>
                </a:solidFill>
                <a:latin typeface="Arial"/>
                <a:ea typeface="Arial"/>
                <a:cs typeface="Arial"/>
                <a:sym typeface="Arial"/>
              </a:rPr>
              <a:t>Outlane Golf Club -  a night not to be missed!</a:t>
            </a:r>
            <a:endParaRPr dirty="0"/>
          </a:p>
          <a:p>
            <a:pPr marL="0" marR="0" lvl="0" indent="0" algn="ctr" rtl="0">
              <a:spcBef>
                <a:spcPts val="0"/>
              </a:spcBef>
              <a:spcAft>
                <a:spcPts val="0"/>
              </a:spcAft>
              <a:buNone/>
            </a:pPr>
            <a:r>
              <a:rPr lang="en-GB" sz="1000" dirty="0">
                <a:solidFill>
                  <a:srgbClr val="FF0000"/>
                </a:solidFill>
                <a:latin typeface="Arial"/>
                <a:ea typeface="Arial"/>
                <a:cs typeface="Arial"/>
                <a:sym typeface="Arial"/>
              </a:rPr>
              <a:t> </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b="1" dirty="0"/>
              <a:t>19</a:t>
            </a:r>
            <a:r>
              <a:rPr lang="en-GB" sz="1000" b="1" dirty="0">
                <a:solidFill>
                  <a:srgbClr val="000000"/>
                </a:solidFill>
                <a:latin typeface="Arial"/>
                <a:ea typeface="Arial"/>
                <a:cs typeface="Arial"/>
                <a:sym typeface="Arial"/>
              </a:rPr>
              <a:t>th November  -  AGM</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solidFill>
                  <a:srgbClr val="000000"/>
                </a:solidFill>
                <a:latin typeface="Arial"/>
                <a:ea typeface="Arial"/>
                <a:cs typeface="Arial"/>
                <a:sym typeface="Arial"/>
              </a:rPr>
              <a:t>The club’s most important meeting</a:t>
            </a:r>
            <a:endParaRPr dirty="0"/>
          </a:p>
          <a:p>
            <a:pPr marL="0" marR="0" lvl="0" indent="0" algn="ctr" rtl="0">
              <a:spcBef>
                <a:spcPts val="0"/>
              </a:spcBef>
              <a:spcAft>
                <a:spcPts val="0"/>
              </a:spcAft>
              <a:buNone/>
            </a:pPr>
            <a:r>
              <a:rPr lang="en-GB" sz="1000" dirty="0">
                <a:solidFill>
                  <a:srgbClr val="000000"/>
                </a:solidFill>
                <a:latin typeface="Arial"/>
                <a:ea typeface="Arial"/>
                <a:cs typeface="Arial"/>
                <a:sym typeface="Arial"/>
              </a:rPr>
              <a:t>Have your say about how the club is run</a:t>
            </a:r>
            <a:endParaRPr dirty="0"/>
          </a:p>
          <a:p>
            <a:pPr marL="0" marR="0" lvl="0" indent="0" algn="ctr" rtl="0">
              <a:spcBef>
                <a:spcPts val="0"/>
              </a:spcBef>
              <a:spcAft>
                <a:spcPts val="0"/>
              </a:spcAft>
              <a:buNone/>
            </a:pPr>
            <a:r>
              <a:rPr lang="en-GB" sz="1000" dirty="0">
                <a:solidFill>
                  <a:srgbClr val="FF0000"/>
                </a:solidFill>
                <a:latin typeface="Arial"/>
                <a:ea typeface="Arial"/>
                <a:cs typeface="Arial"/>
                <a:sym typeface="Arial"/>
              </a:rPr>
              <a:t> </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b="1" dirty="0">
                <a:solidFill>
                  <a:srgbClr val="000000"/>
                </a:solidFill>
                <a:latin typeface="Arial"/>
                <a:ea typeface="Arial"/>
                <a:cs typeface="Arial"/>
                <a:sym typeface="Arial"/>
              </a:rPr>
              <a:t>2</a:t>
            </a:r>
            <a:r>
              <a:rPr lang="en-GB" sz="1000" b="1" dirty="0"/>
              <a:t>8</a:t>
            </a:r>
            <a:r>
              <a:rPr lang="en-GB" sz="1000" b="1" dirty="0">
                <a:solidFill>
                  <a:srgbClr val="000000"/>
                </a:solidFill>
                <a:latin typeface="Arial"/>
                <a:ea typeface="Arial"/>
                <a:cs typeface="Arial"/>
                <a:sym typeface="Arial"/>
              </a:rPr>
              <a:t>th December - Freezer Open</a:t>
            </a:r>
            <a:endParaRPr sz="1000" dirty="0">
              <a:solidFill>
                <a:srgbClr val="000000"/>
              </a:solidFill>
              <a:latin typeface="Arial"/>
              <a:ea typeface="Arial"/>
              <a:cs typeface="Arial"/>
              <a:sym typeface="Arial"/>
            </a:endParaRPr>
          </a:p>
          <a:p>
            <a:pPr marL="0" marR="0" lvl="0" indent="0" algn="ctr" rtl="0">
              <a:spcBef>
                <a:spcPts val="0"/>
              </a:spcBef>
              <a:spcAft>
                <a:spcPts val="0"/>
              </a:spcAft>
              <a:buNone/>
            </a:pPr>
            <a:r>
              <a:rPr lang="en-GB" sz="1000" dirty="0">
                <a:solidFill>
                  <a:srgbClr val="000000"/>
                </a:solidFill>
                <a:latin typeface="Arial"/>
                <a:ea typeface="Arial"/>
                <a:cs typeface="Arial"/>
                <a:sym typeface="Arial"/>
              </a:rPr>
              <a:t>Final race of the year</a:t>
            </a:r>
            <a:endParaRPr dirty="0"/>
          </a:p>
          <a:p>
            <a:pPr marL="0" marR="0" lvl="0" indent="0" algn="l" rtl="0">
              <a:spcBef>
                <a:spcPts val="0"/>
              </a:spcBef>
              <a:spcAft>
                <a:spcPts val="0"/>
              </a:spcAft>
              <a:buNone/>
            </a:pPr>
            <a:r>
              <a:rPr lang="en-GB" sz="1000" dirty="0">
                <a:solidFill>
                  <a:srgbClr val="000000"/>
                </a:solidFill>
                <a:latin typeface="Arial"/>
                <a:ea typeface="Arial"/>
                <a:cs typeface="Arial"/>
                <a:sym typeface="Arial"/>
              </a:rPr>
              <a:t> </a:t>
            </a:r>
            <a:endParaRPr dirty="0"/>
          </a:p>
        </p:txBody>
      </p:sp>
      <p:sp>
        <p:nvSpPr>
          <p:cNvPr id="513" name="Google Shape;513;p68"/>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69"/>
          <p:cNvSpPr txBox="1">
            <a:spLocks noGrp="1"/>
          </p:cNvSpPr>
          <p:nvPr>
            <p:ph type="sldNum" idx="12"/>
          </p:nvPr>
        </p:nvSpPr>
        <p:spPr>
          <a:xfrm>
            <a:off x="3818150" y="7006701"/>
            <a:ext cx="1243118" cy="402482"/>
          </a:xfrm>
          <a:prstGeom prst="rect">
            <a:avLst/>
          </a:prstGeom>
          <a:noFill/>
          <a:ln>
            <a:noFill/>
          </a:ln>
        </p:spPr>
        <p:txBody>
          <a:bodyPr spcFirstLastPara="1" wrap="square" lIns="70400" tIns="35200" rIns="70400" bIns="35200" anchor="ctr" anchorCtr="0">
            <a:noAutofit/>
          </a:bodyPr>
          <a:lstStyle/>
          <a:p>
            <a:pPr marL="0" lvl="0" indent="0" algn="r" rtl="0">
              <a:spcBef>
                <a:spcPts val="0"/>
              </a:spcBef>
              <a:spcAft>
                <a:spcPts val="0"/>
              </a:spcAft>
              <a:buNone/>
            </a:pPr>
            <a:fld id="{00000000-1234-1234-1234-123412341234}" type="slidenum">
              <a:rPr lang="en-GB"/>
              <a:t>50</a:t>
            </a:fld>
            <a:endParaRPr/>
          </a:p>
        </p:txBody>
      </p:sp>
      <p:pic>
        <p:nvPicPr>
          <p:cNvPr id="1026" name="Picture 2">
            <a:extLst>
              <a:ext uri="{FF2B5EF4-FFF2-40B4-BE49-F238E27FC236}">
                <a16:creationId xmlns:a16="http://schemas.microsoft.com/office/drawing/2014/main" id="{AE4DA841-1CF1-5E90-0DD2-8B82562416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61"/>
            <a:ext cx="2663825" cy="47403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C1B0BA4-B100-4F1A-C26E-7B10DABF70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3825" y="0"/>
            <a:ext cx="2663825" cy="35557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15AAD17-64F4-F4B7-8436-4BBB676CAC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4961" y="3555792"/>
            <a:ext cx="3002689" cy="400388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E756DAE-551B-A07E-8851-CA82D53CEA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459496"/>
            <a:ext cx="2324961" cy="31001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FE7DB0C-CCE2-129C-D97E-80DD94EB3022}"/>
              </a:ext>
            </a:extLst>
          </p:cNvPr>
          <p:cNvSpPr txBox="1"/>
          <p:nvPr/>
        </p:nvSpPr>
        <p:spPr>
          <a:xfrm>
            <a:off x="3033685" y="7041732"/>
            <a:ext cx="2027583" cy="246221"/>
          </a:xfrm>
          <a:prstGeom prst="rect">
            <a:avLst/>
          </a:prstGeom>
          <a:noFill/>
        </p:spPr>
        <p:txBody>
          <a:bodyPr wrap="square" rtlCol="0">
            <a:spAutoFit/>
          </a:bodyPr>
          <a:lstStyle/>
          <a:p>
            <a:r>
              <a:rPr lang="en-GB" sz="1000" dirty="0"/>
              <a:t>Photos courtesy of members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70"/>
          <p:cNvSpPr txBox="1">
            <a:spLocks noGrp="1"/>
          </p:cNvSpPr>
          <p:nvPr>
            <p:ph type="sldNum" idx="12"/>
          </p:nvPr>
        </p:nvSpPr>
        <p:spPr>
          <a:xfrm>
            <a:off x="2447800" y="6998319"/>
            <a:ext cx="432050" cy="402482"/>
          </a:xfrm>
          <a:prstGeom prst="rect">
            <a:avLst/>
          </a:prstGeom>
          <a:noFill/>
          <a:ln>
            <a:noFill/>
          </a:ln>
        </p:spPr>
        <p:txBody>
          <a:bodyPr spcFirstLastPara="1" wrap="square" lIns="70400" tIns="35200" rIns="70400" bIns="35200" anchor="ctr" anchorCtr="0">
            <a:noAutofit/>
          </a:bodyPr>
          <a:lstStyle/>
          <a:p>
            <a:pPr marL="0" lvl="0" indent="0" algn="ctr" rtl="0">
              <a:spcBef>
                <a:spcPts val="0"/>
              </a:spcBef>
              <a:spcAft>
                <a:spcPts val="0"/>
              </a:spcAft>
              <a:buNone/>
            </a:pPr>
            <a:fld id="{00000000-1234-1234-1234-123412341234}" type="slidenum">
              <a:rPr lang="en-GB">
                <a:latin typeface="Arial"/>
                <a:ea typeface="Arial"/>
                <a:cs typeface="Arial"/>
                <a:sym typeface="Arial"/>
              </a:rPr>
              <a:t>51</a:t>
            </a:fld>
            <a:endParaRPr>
              <a:latin typeface="Arial"/>
              <a:ea typeface="Arial"/>
              <a:cs typeface="Arial"/>
              <a:sym typeface="Arial"/>
            </a:endParaRPr>
          </a:p>
        </p:txBody>
      </p:sp>
      <p:sp>
        <p:nvSpPr>
          <p:cNvPr id="526" name="Google Shape;526;p70"/>
          <p:cNvSpPr/>
          <p:nvPr/>
        </p:nvSpPr>
        <p:spPr>
          <a:xfrm>
            <a:off x="1083212" y="7447919"/>
            <a:ext cx="4432300" cy="10207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398">
              <a:solidFill>
                <a:schemeClr val="dk1"/>
              </a:solidFill>
              <a:latin typeface="Calibri"/>
              <a:ea typeface="Calibri"/>
              <a:cs typeface="Calibri"/>
              <a:sym typeface="Calibri"/>
            </a:endParaRPr>
          </a:p>
        </p:txBody>
      </p:sp>
      <p:pic>
        <p:nvPicPr>
          <p:cNvPr id="527" name="Google Shape;527;p70"/>
          <p:cNvPicPr preferRelativeResize="0"/>
          <p:nvPr/>
        </p:nvPicPr>
        <p:blipFill rotWithShape="1">
          <a:blip r:embed="rId3">
            <a:alphaModFix/>
          </a:blip>
          <a:srcRect/>
          <a:stretch/>
        </p:blipFill>
        <p:spPr>
          <a:xfrm>
            <a:off x="287561" y="251445"/>
            <a:ext cx="4764088" cy="680402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3329</TotalTime>
  <Words>12658</Words>
  <Application>Microsoft Office PowerPoint</Application>
  <PresentationFormat>Custom</PresentationFormat>
  <Paragraphs>1493</Paragraphs>
  <Slides>51</Slides>
  <Notes>51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Aptos</vt:lpstr>
      <vt:lpstr>Impact</vt:lpstr>
      <vt:lpstr>Times New Roman</vt:lpstr>
      <vt:lpstr>Abadi</vt:lpstr>
      <vt:lpstr>Calibri</vt:lpstr>
      <vt:lpstr>Arial</vt:lpstr>
      <vt:lpstr>Noto Sans Symbols</vt:lpstr>
      <vt:lpstr>Libre Franklin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Owen H</dc:creator>
  <cp:lastModifiedBy>Owen Holdaway [owh11]</cp:lastModifiedBy>
  <cp:revision>12</cp:revision>
  <dcterms:modified xsi:type="dcterms:W3CDTF">2025-09-28T10:10:20Z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2dfecbd-fc97-4e8a-a9cd-19ed496c406e_Enabled">
    <vt:lpwstr>true</vt:lpwstr>
  </property>
  <property fmtid="{D5CDD505-2E9C-101B-9397-08002B2CF9AE}" pid="3" name="MSIP_Label_f2dfecbd-fc97-4e8a-a9cd-19ed496c406e_SetDate">
    <vt:lpwstr>2025-01-12T20:08:36Z</vt:lpwstr>
  </property>
  <property fmtid="{D5CDD505-2E9C-101B-9397-08002B2CF9AE}" pid="4" name="MSIP_Label_f2dfecbd-fc97-4e8a-a9cd-19ed496c406e_Method">
    <vt:lpwstr>Standard</vt:lpwstr>
  </property>
  <property fmtid="{D5CDD505-2E9C-101B-9397-08002B2CF9AE}" pid="5" name="MSIP_Label_f2dfecbd-fc97-4e8a-a9cd-19ed496c406e_Name">
    <vt:lpwstr>defa4170-0d19-0005-0004-bc88714345d2</vt:lpwstr>
  </property>
  <property fmtid="{D5CDD505-2E9C-101B-9397-08002B2CF9AE}" pid="6" name="MSIP_Label_f2dfecbd-fc97-4e8a-a9cd-19ed496c406e_SiteId">
    <vt:lpwstr>d47b090e-3f5a-4ca0-84d0-9f89d269f175</vt:lpwstr>
  </property>
  <property fmtid="{D5CDD505-2E9C-101B-9397-08002B2CF9AE}" pid="7" name="MSIP_Label_f2dfecbd-fc97-4e8a-a9cd-19ed496c406e_ActionId">
    <vt:lpwstr>3ffbd6d4-3100-46dd-b612-fade89e6205b</vt:lpwstr>
  </property>
  <property fmtid="{D5CDD505-2E9C-101B-9397-08002B2CF9AE}" pid="8" name="MSIP_Label_f2dfecbd-fc97-4e8a-a9cd-19ed496c406e_ContentBits">
    <vt:lpwstr>0</vt:lpwstr>
  </property>
  <property fmtid="{D5CDD505-2E9C-101B-9397-08002B2CF9AE}" pid="9" name="MSIP_Label_55818d02-8d25-4bb9-b27c-e4db64670887_Enabled">
    <vt:lpwstr>true</vt:lpwstr>
  </property>
  <property fmtid="{D5CDD505-2E9C-101B-9397-08002B2CF9AE}" pid="10" name="MSIP_Label_55818d02-8d25-4bb9-b27c-e4db64670887_SetDate">
    <vt:lpwstr>2025-02-11T20:42:31Z</vt:lpwstr>
  </property>
  <property fmtid="{D5CDD505-2E9C-101B-9397-08002B2CF9AE}" pid="11" name="MSIP_Label_55818d02-8d25-4bb9-b27c-e4db64670887_Method">
    <vt:lpwstr>Standard</vt:lpwstr>
  </property>
  <property fmtid="{D5CDD505-2E9C-101B-9397-08002B2CF9AE}" pid="12" name="MSIP_Label_55818d02-8d25-4bb9-b27c-e4db64670887_Name">
    <vt:lpwstr>55818d02-8d25-4bb9-b27c-e4db64670887</vt:lpwstr>
  </property>
  <property fmtid="{D5CDD505-2E9C-101B-9397-08002B2CF9AE}" pid="13" name="MSIP_Label_55818d02-8d25-4bb9-b27c-e4db64670887_SiteId">
    <vt:lpwstr>a7f35688-9c00-4d5e-ba41-29f146377ab0</vt:lpwstr>
  </property>
  <property fmtid="{D5CDD505-2E9C-101B-9397-08002B2CF9AE}" pid="14" name="MSIP_Label_55818d02-8d25-4bb9-b27c-e4db64670887_ActionId">
    <vt:lpwstr>eaa16725-0405-440b-9fd7-bc712962bdff</vt:lpwstr>
  </property>
  <property fmtid="{D5CDD505-2E9C-101B-9397-08002B2CF9AE}" pid="15" name="MSIP_Label_55818d02-8d25-4bb9-b27c-e4db64670887_ContentBits">
    <vt:lpwstr>0</vt:lpwstr>
  </property>
</Properties>
</file>